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charset="1" panose="00000500000000000000"/>
      <p:regular r:id="rId10"/>
    </p:embeddedFont>
    <p:embeddedFont>
      <p:font typeface="Agrandir Bold" charset="1" panose="00000800000000000000"/>
      <p:regular r:id="rId11"/>
    </p:embeddedFont>
    <p:embeddedFont>
      <p:font typeface="Agrandir Italics" charset="1" panose="00000500000000000000"/>
      <p:regular r:id="rId12"/>
    </p:embeddedFont>
    <p:embeddedFont>
      <p:font typeface="Agrandir Bold Italics" charset="1" panose="00000800000000000000"/>
      <p:regular r:id="rId13"/>
    </p:embeddedFont>
    <p:embeddedFont>
      <p:font typeface="Agrandir Thin" charset="1" panose="00000200000000000000"/>
      <p:regular r:id="rId14"/>
    </p:embeddedFont>
    <p:embeddedFont>
      <p:font typeface="Agrandir Thin Italics" charset="1" panose="00000200000000000000"/>
      <p:regular r:id="rId15"/>
    </p:embeddedFont>
    <p:embeddedFont>
      <p:font typeface="Agrandir Medium" charset="1" panose="00000600000000000000"/>
      <p:regular r:id="rId16"/>
    </p:embeddedFont>
    <p:embeddedFont>
      <p:font typeface="Agrandir Medium Italics" charset="1" panose="00000600000000000000"/>
      <p:regular r:id="rId17"/>
    </p:embeddedFont>
    <p:embeddedFont>
      <p:font typeface="Agrandir Ultra-Bold" charset="1" panose="00000A00000000000000"/>
      <p:regular r:id="rId18"/>
    </p:embeddedFont>
    <p:embeddedFont>
      <p:font typeface="Agrandir Ultra-Bold Italics" charset="1" panose="00000A00000000000000"/>
      <p:regular r:id="rId19"/>
    </p:embeddedFont>
    <p:embeddedFont>
      <p:font typeface="Agrandir Heavy" charset="1" panose="00000900000000000000"/>
      <p:regular r:id="rId20"/>
    </p:embeddedFont>
    <p:embeddedFont>
      <p:font typeface="Agrandir Heavy Italics" charset="1" panose="00000900000000000000"/>
      <p:regular r:id="rId21"/>
    </p:embeddedFont>
    <p:embeddedFont>
      <p:font typeface="Fira Code" charset="1" panose="020B0809050000020004"/>
      <p:regular r:id="rId22"/>
    </p:embeddedFont>
    <p:embeddedFont>
      <p:font typeface="Fira Code Bold" charset="1" panose="020B0809050000020004"/>
      <p:regular r:id="rId23"/>
    </p:embeddedFont>
    <p:embeddedFont>
      <p:font typeface="Fira Code Light" charset="1" panose="020B0809050000020004"/>
      <p:regular r:id="rId24"/>
    </p:embeddedFont>
    <p:embeddedFont>
      <p:font typeface="Fira Code Semi-Bold" charset="1" panose="020B080905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gif" Type="http://schemas.openxmlformats.org/officeDocument/2006/relationships/image"/><Relationship Id="rId9" Target="https://github.com/AGrieco96/Neo4j_VS_SQLite"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33.png" Type="http://schemas.openxmlformats.org/officeDocument/2006/relationships/image"/><Relationship Id="rId20" Target="../media/image49.png" Type="http://schemas.openxmlformats.org/officeDocument/2006/relationships/image"/><Relationship Id="rId21" Target="../media/image50.svg" Type="http://schemas.openxmlformats.org/officeDocument/2006/relationships/image"/><Relationship Id="rId22" Target="../media/image51.png" Type="http://schemas.openxmlformats.org/officeDocument/2006/relationships/image"/><Relationship Id="rId23" Target="../media/image52.svg" Type="http://schemas.openxmlformats.org/officeDocument/2006/relationships/image"/><Relationship Id="rId3" Target="../media/image3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517511" y="3213112"/>
            <a:ext cx="9226770" cy="8573348"/>
          </a:xfrm>
          <a:custGeom>
            <a:avLst/>
            <a:gdLst/>
            <a:ahLst/>
            <a:cxnLst/>
            <a:rect r="r" b="b" t="t" l="l"/>
            <a:pathLst>
              <a:path h="8573348" w="9226770">
                <a:moveTo>
                  <a:pt x="9226770" y="0"/>
                </a:moveTo>
                <a:lnTo>
                  <a:pt x="0" y="0"/>
                </a:lnTo>
                <a:lnTo>
                  <a:pt x="0" y="8573348"/>
                </a:lnTo>
                <a:lnTo>
                  <a:pt x="9226770" y="8573348"/>
                </a:lnTo>
                <a:lnTo>
                  <a:pt x="92267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58783" y="-1016795"/>
            <a:ext cx="10104392" cy="6625224"/>
          </a:xfrm>
          <a:custGeom>
            <a:avLst/>
            <a:gdLst/>
            <a:ahLst/>
            <a:cxnLst/>
            <a:rect r="r" b="b" t="t" l="l"/>
            <a:pathLst>
              <a:path h="6625224" w="10104392">
                <a:moveTo>
                  <a:pt x="0" y="0"/>
                </a:moveTo>
                <a:lnTo>
                  <a:pt x="10104392" y="0"/>
                </a:lnTo>
                <a:lnTo>
                  <a:pt x="10104392" y="6625224"/>
                </a:lnTo>
                <a:lnTo>
                  <a:pt x="0" y="6625224"/>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48379" y="4775039"/>
            <a:ext cx="11125200" cy="11553092"/>
          </a:xfrm>
          <a:custGeom>
            <a:avLst/>
            <a:gdLst/>
            <a:ahLst/>
            <a:cxnLst/>
            <a:rect r="r" b="b" t="t" l="l"/>
            <a:pathLst>
              <a:path h="11553092" w="11125200">
                <a:moveTo>
                  <a:pt x="0" y="0"/>
                </a:moveTo>
                <a:lnTo>
                  <a:pt x="11125200" y="0"/>
                </a:lnTo>
                <a:lnTo>
                  <a:pt x="11125200" y="11553093"/>
                </a:lnTo>
                <a:lnTo>
                  <a:pt x="0" y="11553093"/>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453" y="-3922059"/>
            <a:ext cx="10172453" cy="7844119"/>
          </a:xfrm>
          <a:custGeom>
            <a:avLst/>
            <a:gdLst/>
            <a:ahLst/>
            <a:cxnLst/>
            <a:rect r="r" b="b" t="t" l="l"/>
            <a:pathLst>
              <a:path h="7844119" w="10172453">
                <a:moveTo>
                  <a:pt x="0" y="0"/>
                </a:moveTo>
                <a:lnTo>
                  <a:pt x="10172453" y="0"/>
                </a:lnTo>
                <a:lnTo>
                  <a:pt x="10172453" y="7844118"/>
                </a:lnTo>
                <a:lnTo>
                  <a:pt x="0" y="7844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9144000" y="3079044"/>
            <a:ext cx="8115300" cy="3928886"/>
          </a:xfrm>
          <a:prstGeom prst="rect">
            <a:avLst/>
          </a:prstGeom>
        </p:spPr>
        <p:txBody>
          <a:bodyPr anchor="t" rtlCol="false" tIns="0" lIns="0" bIns="0" rIns="0">
            <a:spAutoFit/>
          </a:bodyPr>
          <a:lstStyle/>
          <a:p>
            <a:pPr algn="ctr">
              <a:lnSpc>
                <a:spcPts val="9747"/>
              </a:lnSpc>
            </a:pPr>
            <a:r>
              <a:rPr lang="en-US" sz="8402">
                <a:solidFill>
                  <a:srgbClr val="E89AB0"/>
                </a:solidFill>
                <a:latin typeface="Agrandir Heavy"/>
              </a:rPr>
              <a:t>SQLITE </a:t>
            </a:r>
          </a:p>
          <a:p>
            <a:pPr algn="ctr">
              <a:lnSpc>
                <a:spcPts val="9747"/>
              </a:lnSpc>
            </a:pPr>
            <a:r>
              <a:rPr lang="en-US" sz="8402">
                <a:solidFill>
                  <a:srgbClr val="E89AB0"/>
                </a:solidFill>
                <a:latin typeface="Agrandir Heavy"/>
              </a:rPr>
              <a:t>VS </a:t>
            </a:r>
          </a:p>
          <a:p>
            <a:pPr algn="ctr">
              <a:lnSpc>
                <a:spcPts val="9747"/>
              </a:lnSpc>
            </a:pPr>
            <a:r>
              <a:rPr lang="en-US" sz="8402">
                <a:solidFill>
                  <a:srgbClr val="E89AB0"/>
                </a:solidFill>
                <a:latin typeface="Agrandir Heavy"/>
              </a:rPr>
              <a:t>NEO4J</a:t>
            </a:r>
          </a:p>
        </p:txBody>
      </p:sp>
      <p:sp>
        <p:nvSpPr>
          <p:cNvPr name="TextBox 7" id="7"/>
          <p:cNvSpPr txBox="true"/>
          <p:nvPr/>
        </p:nvSpPr>
        <p:spPr>
          <a:xfrm rot="0">
            <a:off x="9144000" y="7425833"/>
            <a:ext cx="8115300" cy="1022549"/>
          </a:xfrm>
          <a:prstGeom prst="rect">
            <a:avLst/>
          </a:prstGeom>
        </p:spPr>
        <p:txBody>
          <a:bodyPr anchor="t" rtlCol="false" tIns="0" lIns="0" bIns="0" rIns="0">
            <a:spAutoFit/>
          </a:bodyPr>
          <a:lstStyle/>
          <a:p>
            <a:pPr>
              <a:lnSpc>
                <a:spcPts val="3614"/>
              </a:lnSpc>
            </a:pPr>
            <a:r>
              <a:rPr lang="en-US" sz="3346">
                <a:solidFill>
                  <a:srgbClr val="F6CB48"/>
                </a:solidFill>
                <a:latin typeface="Agrandir Bold"/>
              </a:rPr>
              <a:t>Antonio Grieco 1715585</a:t>
            </a:r>
          </a:p>
          <a:p>
            <a:pPr marL="0" indent="0" lvl="0">
              <a:lnSpc>
                <a:spcPts val="3614"/>
              </a:lnSpc>
              <a:spcBef>
                <a:spcPct val="0"/>
              </a:spcBef>
            </a:pPr>
            <a:r>
              <a:rPr lang="en-US" sz="3346">
                <a:solidFill>
                  <a:srgbClr val="F6CB48"/>
                </a:solidFill>
                <a:latin typeface="Agrandir Bold"/>
              </a:rPr>
              <a:t>Eleonora Beatrice Rossi 18*****</a:t>
            </a:r>
          </a:p>
        </p:txBody>
      </p:sp>
      <p:sp>
        <p:nvSpPr>
          <p:cNvPr name="TextBox 8" id="8"/>
          <p:cNvSpPr txBox="true"/>
          <p:nvPr/>
        </p:nvSpPr>
        <p:spPr>
          <a:xfrm rot="0">
            <a:off x="9144000" y="2238667"/>
            <a:ext cx="8115300" cy="565349"/>
          </a:xfrm>
          <a:prstGeom prst="rect">
            <a:avLst/>
          </a:prstGeom>
        </p:spPr>
        <p:txBody>
          <a:bodyPr anchor="t" rtlCol="false" tIns="0" lIns="0" bIns="0" rIns="0">
            <a:spAutoFit/>
          </a:bodyPr>
          <a:lstStyle/>
          <a:p>
            <a:pPr>
              <a:lnSpc>
                <a:spcPts val="3614"/>
              </a:lnSpc>
            </a:pPr>
            <a:r>
              <a:rPr lang="en-US" sz="3346">
                <a:solidFill>
                  <a:srgbClr val="F6CB48"/>
                </a:solidFill>
                <a:latin typeface="Agrandir Bold"/>
              </a:rPr>
              <a:t>Data Management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7672350" y="3325700"/>
            <a:ext cx="12263486" cy="8825882"/>
          </a:xfrm>
          <a:custGeom>
            <a:avLst/>
            <a:gdLst/>
            <a:ahLst/>
            <a:cxnLst/>
            <a:rect r="r" b="b" t="t" l="l"/>
            <a:pathLst>
              <a:path h="8825882" w="12263486">
                <a:moveTo>
                  <a:pt x="0" y="0"/>
                </a:moveTo>
                <a:lnTo>
                  <a:pt x="12263486" y="0"/>
                </a:lnTo>
                <a:lnTo>
                  <a:pt x="12263486" y="8825882"/>
                </a:lnTo>
                <a:lnTo>
                  <a:pt x="0" y="8825882"/>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6841" y="-5413537"/>
            <a:ext cx="15716373" cy="8422738"/>
          </a:xfrm>
          <a:custGeom>
            <a:avLst/>
            <a:gdLst/>
            <a:ahLst/>
            <a:cxnLst/>
            <a:rect r="r" b="b" t="t" l="l"/>
            <a:pathLst>
              <a:path h="8422738" w="15716373">
                <a:moveTo>
                  <a:pt x="0" y="0"/>
                </a:moveTo>
                <a:lnTo>
                  <a:pt x="15716373" y="0"/>
                </a:lnTo>
                <a:lnTo>
                  <a:pt x="15716373" y="8422737"/>
                </a:lnTo>
                <a:lnTo>
                  <a:pt x="0" y="8422737"/>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28586" y="715622"/>
            <a:ext cx="4798764"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QUERIES</a:t>
            </a:r>
          </a:p>
        </p:txBody>
      </p:sp>
      <p:sp>
        <p:nvSpPr>
          <p:cNvPr name="TextBox 5" id="5"/>
          <p:cNvSpPr txBox="true"/>
          <p:nvPr/>
        </p:nvSpPr>
        <p:spPr>
          <a:xfrm rot="0">
            <a:off x="6128586" y="2377988"/>
            <a:ext cx="11594382" cy="2474026"/>
          </a:xfrm>
          <a:prstGeom prst="rect">
            <a:avLst/>
          </a:prstGeom>
        </p:spPr>
        <p:txBody>
          <a:bodyPr anchor="t" rtlCol="false" tIns="0" lIns="0" bIns="0" rIns="0">
            <a:spAutoFit/>
          </a:bodyPr>
          <a:lstStyle/>
          <a:p>
            <a:pPr>
              <a:lnSpc>
                <a:spcPts val="3785"/>
              </a:lnSpc>
            </a:pPr>
            <a:r>
              <a:rPr lang="en-US" sz="3262">
                <a:solidFill>
                  <a:srgbClr val="F6CB48"/>
                </a:solidFill>
                <a:latin typeface="Agrandir Heavy"/>
              </a:rPr>
              <a:t>We performed 12 queries, some easy ones and some more complex, we chosed those to highlight strenghtness of the two systems so we will find some that performs in similar ways and some that are much more faster in one system with respect to the other.</a:t>
            </a:r>
          </a:p>
        </p:txBody>
      </p:sp>
      <p:sp>
        <p:nvSpPr>
          <p:cNvPr name="TextBox 6" id="6"/>
          <p:cNvSpPr txBox="true"/>
          <p:nvPr/>
        </p:nvSpPr>
        <p:spPr>
          <a:xfrm rot="0">
            <a:off x="6128586" y="5816121"/>
            <a:ext cx="10498713" cy="2679700"/>
          </a:xfrm>
          <a:prstGeom prst="rect">
            <a:avLst/>
          </a:prstGeom>
        </p:spPr>
        <p:txBody>
          <a:bodyPr anchor="t" rtlCol="false" tIns="0" lIns="0" bIns="0" rIns="0">
            <a:spAutoFit/>
          </a:bodyPr>
          <a:lstStyle/>
          <a:p>
            <a:pPr>
              <a:lnSpc>
                <a:spcPts val="3499"/>
              </a:lnSpc>
            </a:pPr>
            <a:r>
              <a:rPr lang="en-US" sz="2499">
                <a:solidFill>
                  <a:srgbClr val="E5DDC8"/>
                </a:solidFill>
                <a:latin typeface="Agrandir Bold"/>
              </a:rPr>
              <a:t>Criterion for the queries are based on the nature of the two DBMS:</a:t>
            </a:r>
          </a:p>
          <a:p>
            <a:pPr>
              <a:lnSpc>
                <a:spcPts val="3499"/>
              </a:lnSpc>
            </a:pPr>
          </a:p>
          <a:p>
            <a:pPr marL="539749" indent="-269875" lvl="1">
              <a:lnSpc>
                <a:spcPts val="3499"/>
              </a:lnSpc>
              <a:buFont typeface="Arial"/>
              <a:buChar char="•"/>
            </a:pPr>
            <a:r>
              <a:rPr lang="en-US" sz="2499">
                <a:solidFill>
                  <a:srgbClr val="E5DDC8"/>
                </a:solidFill>
                <a:latin typeface="Agrandir Bold"/>
              </a:rPr>
              <a:t>SQLite: Aggregation, Join on multiple connections.</a:t>
            </a:r>
          </a:p>
          <a:p>
            <a:pPr>
              <a:lnSpc>
                <a:spcPts val="3499"/>
              </a:lnSpc>
            </a:pPr>
          </a:p>
          <a:p>
            <a:pPr marL="539749" indent="-269875" lvl="1">
              <a:lnSpc>
                <a:spcPts val="3499"/>
              </a:lnSpc>
              <a:buFont typeface="Arial"/>
              <a:buChar char="•"/>
            </a:pPr>
            <a:r>
              <a:rPr lang="en-US" sz="2499">
                <a:solidFill>
                  <a:srgbClr val="E5DDC8"/>
                </a:solidFill>
                <a:latin typeface="Agrandir Bold"/>
              </a:rPr>
              <a:t>GraphDatabase: Multiple Join operation(Traverse the Graph)</a:t>
            </a:r>
          </a:p>
        </p:txBody>
      </p:sp>
      <p:sp>
        <p:nvSpPr>
          <p:cNvPr name="Freeform 7" id="7"/>
          <p:cNvSpPr/>
          <p:nvPr/>
        </p:nvSpPr>
        <p:spPr>
          <a:xfrm flipH="true" flipV="false" rot="0">
            <a:off x="-4743877" y="2454188"/>
            <a:ext cx="10221716" cy="8514254"/>
          </a:xfrm>
          <a:custGeom>
            <a:avLst/>
            <a:gdLst/>
            <a:ahLst/>
            <a:cxnLst/>
            <a:rect r="r" b="b" t="t" l="l"/>
            <a:pathLst>
              <a:path h="8514254" w="10221716">
                <a:moveTo>
                  <a:pt x="10221716" y="0"/>
                </a:moveTo>
                <a:lnTo>
                  <a:pt x="0" y="0"/>
                </a:lnTo>
                <a:lnTo>
                  <a:pt x="0" y="8514254"/>
                </a:lnTo>
                <a:lnTo>
                  <a:pt x="10221716" y="8514254"/>
                </a:lnTo>
                <a:lnTo>
                  <a:pt x="10221716" y="0"/>
                </a:lnTo>
                <a:close/>
              </a:path>
            </a:pathLst>
          </a:custGeom>
          <a:blipFill>
            <a:blip r:embed="rId6">
              <a:extLst>
                <a:ext uri="{96DAC541-7B7A-43D3-8B79-37D633B846F1}">
                  <asvg:svgBlip xmlns:asvg="http://schemas.microsoft.com/office/drawing/2016/SVG/main" r:embed="rId7"/>
                </a:ext>
              </a:extLst>
            </a:blip>
            <a:stretch>
              <a:fillRect l="-15527"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1</a:t>
            </a:r>
          </a:p>
        </p:txBody>
      </p:sp>
      <p:sp>
        <p:nvSpPr>
          <p:cNvPr name="TextBox 9" id="9"/>
          <p:cNvSpPr txBox="true"/>
          <p:nvPr/>
        </p:nvSpPr>
        <p:spPr>
          <a:xfrm rot="0">
            <a:off x="3687813" y="1761099"/>
            <a:ext cx="9876142" cy="1104900"/>
          </a:xfrm>
          <a:prstGeom prst="rect">
            <a:avLst/>
          </a:prstGeom>
        </p:spPr>
        <p:txBody>
          <a:bodyPr anchor="t" rtlCol="false" tIns="0" lIns="0" bIns="0" rIns="0">
            <a:spAutoFit/>
          </a:bodyPr>
          <a:lstStyle/>
          <a:p>
            <a:pPr algn="ctr">
              <a:lnSpc>
                <a:spcPts val="4199"/>
              </a:lnSpc>
            </a:pPr>
            <a:r>
              <a:rPr lang="en-US" sz="2999">
                <a:solidFill>
                  <a:srgbClr val="E5DDC8"/>
                </a:solidFill>
                <a:latin typeface="Agrandir Bold Italics"/>
              </a:rPr>
              <a:t>Return number of teams that have played at least one game in a Belgium League.</a:t>
            </a:r>
          </a:p>
        </p:txBody>
      </p:sp>
      <p:sp>
        <p:nvSpPr>
          <p:cNvPr name="TextBox 10" id="10"/>
          <p:cNvSpPr txBox="true"/>
          <p:nvPr/>
        </p:nvSpPr>
        <p:spPr>
          <a:xfrm rot="0">
            <a:off x="1966344" y="3508640"/>
            <a:ext cx="2195242" cy="715965"/>
          </a:xfrm>
          <a:prstGeom prst="rect">
            <a:avLst/>
          </a:prstGeom>
        </p:spPr>
        <p:txBody>
          <a:bodyPr anchor="t" rtlCol="false" tIns="0" lIns="0" bIns="0" rIns="0">
            <a:spAutoFit/>
          </a:bodyPr>
          <a:lstStyle/>
          <a:p>
            <a:pPr>
              <a:lnSpc>
                <a:spcPts val="4713"/>
              </a:lnSpc>
            </a:pPr>
            <a:r>
              <a:rPr lang="en-US" sz="40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548454"/>
            <a:ext cx="16245859" cy="1795302"/>
          </a:xfrm>
          <a:prstGeom prst="rect">
            <a:avLst/>
          </a:prstGeom>
        </p:spPr>
        <p:txBody>
          <a:bodyPr anchor="t" rtlCol="false" tIns="0" lIns="0" bIns="0" rIns="0">
            <a:spAutoFit/>
          </a:bodyPr>
          <a:lstStyle/>
          <a:p>
            <a:pPr algn="l" marL="0" indent="0" lvl="0">
              <a:lnSpc>
                <a:spcPts val="2896"/>
              </a:lnSpc>
              <a:spcBef>
                <a:spcPct val="0"/>
              </a:spcBef>
            </a:pPr>
            <a:r>
              <a:rPr lang="en-US" sz="2068" strike="noStrike" u="none">
                <a:solidFill>
                  <a:srgbClr val="000000"/>
                </a:solidFill>
                <a:latin typeface="Fira Code Bold"/>
              </a:rPr>
              <a:t>SELECT distinct count(*)</a:t>
            </a:r>
          </a:p>
          <a:p>
            <a:pPr algn="l" marL="0" indent="0" lvl="0">
              <a:lnSpc>
                <a:spcPts val="2896"/>
              </a:lnSpc>
              <a:spcBef>
                <a:spcPct val="0"/>
              </a:spcBef>
            </a:pPr>
            <a:r>
              <a:rPr lang="en-US" sz="2068" strike="noStrike" u="none">
                <a:solidFill>
                  <a:srgbClr val="000000"/>
                </a:solidFill>
                <a:latin typeface="Fira Code Bold"/>
              </a:rPr>
              <a:t>FROM match, league, team, country</a:t>
            </a:r>
          </a:p>
          <a:p>
            <a:pPr algn="l" marL="0" indent="0" lvl="0">
              <a:lnSpc>
                <a:spcPts val="2896"/>
              </a:lnSpc>
              <a:spcBef>
                <a:spcPct val="0"/>
              </a:spcBef>
            </a:pPr>
            <a:r>
              <a:rPr lang="en-US" sz="2068" strike="noStrike" u="none">
                <a:solidFill>
                  <a:srgbClr val="000000"/>
                </a:solidFill>
                <a:latin typeface="Fira Code Bold"/>
              </a:rPr>
              <a:t>WHERE country.name = "Belgium" AND country.id = league.country_id AND league.id = match.league_id    AND (match.home_team_api_id = team.team_api_id OR match.away_team_api_id = team.team_api_id)</a:t>
            </a:r>
          </a:p>
          <a:p>
            <a:pPr algn="l" marL="0" indent="0" lvl="0">
              <a:lnSpc>
                <a:spcPts val="2896"/>
              </a:lnSpc>
              <a:spcBef>
                <a:spcPct val="0"/>
              </a:spcBef>
            </a:pPr>
            <a:r>
              <a:rPr lang="en-US" sz="2068" strike="noStrike" u="none">
                <a:solidFill>
                  <a:srgbClr val="000000"/>
                </a:solidFill>
                <a:latin typeface="Fira Code Bold"/>
              </a:rPr>
              <a:t>GROUP BY country.name</a:t>
            </a:r>
          </a:p>
        </p:txBody>
      </p:sp>
      <p:sp>
        <p:nvSpPr>
          <p:cNvPr name="TextBox 16" id="16"/>
          <p:cNvSpPr txBox="true"/>
          <p:nvPr/>
        </p:nvSpPr>
        <p:spPr>
          <a:xfrm rot="0">
            <a:off x="1669021" y="7891511"/>
            <a:ext cx="14696877" cy="709452"/>
          </a:xfrm>
          <a:prstGeom prst="rect">
            <a:avLst/>
          </a:prstGeom>
        </p:spPr>
        <p:txBody>
          <a:bodyPr anchor="t" rtlCol="false" tIns="0" lIns="0" bIns="0" rIns="0">
            <a:spAutoFit/>
          </a:bodyPr>
          <a:lstStyle/>
          <a:p>
            <a:pPr>
              <a:lnSpc>
                <a:spcPts val="2896"/>
              </a:lnSpc>
            </a:pPr>
            <a:r>
              <a:rPr lang="en-US" sz="2068">
                <a:solidFill>
                  <a:srgbClr val="000000"/>
                </a:solidFill>
                <a:latin typeface="Fira Code Bold"/>
              </a:rPr>
              <a:t>MATCH (t:Team)--&gt;(:Match)-[:FOR_LEAGUE]-&gt;(:League)-[:BASED_IN]-&gt;(:Country {name:'Belgium'}) </a:t>
            </a:r>
          </a:p>
          <a:p>
            <a:pPr algn="l" marL="0" indent="0" lvl="0">
              <a:lnSpc>
                <a:spcPts val="2896"/>
              </a:lnSpc>
              <a:spcBef>
                <a:spcPct val="0"/>
              </a:spcBef>
            </a:pPr>
            <a:r>
              <a:rPr lang="en-US" sz="2068">
                <a:solidFill>
                  <a:srgbClr val="000000"/>
                </a:solidFill>
                <a:latin typeface="Fira Code Bold"/>
              </a:rPr>
              <a:t>RETURN count(t);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2</a:t>
            </a:r>
          </a:p>
        </p:txBody>
      </p:sp>
      <p:sp>
        <p:nvSpPr>
          <p:cNvPr name="TextBox 9" id="9"/>
          <p:cNvSpPr txBox="true"/>
          <p:nvPr/>
        </p:nvSpPr>
        <p:spPr>
          <a:xfrm rot="0">
            <a:off x="3687813" y="1761099"/>
            <a:ext cx="9876142" cy="581025"/>
          </a:xfrm>
          <a:prstGeom prst="rect">
            <a:avLst/>
          </a:prstGeom>
        </p:spPr>
        <p:txBody>
          <a:bodyPr anchor="t" rtlCol="false" tIns="0" lIns="0" bIns="0" rIns="0">
            <a:spAutoFit/>
          </a:bodyPr>
          <a:lstStyle/>
          <a:p>
            <a:pPr algn="ctr">
              <a:lnSpc>
                <a:spcPts val="4199"/>
              </a:lnSpc>
            </a:pPr>
            <a:r>
              <a:rPr lang="en-US" sz="2999">
                <a:solidFill>
                  <a:srgbClr val="E5DDC8"/>
                </a:solidFill>
                <a:latin typeface="Agrandir Bold Italics"/>
              </a:rPr>
              <a:t>Return name of the team that won more matches</a:t>
            </a:r>
          </a:p>
        </p:txBody>
      </p:sp>
      <p:sp>
        <p:nvSpPr>
          <p:cNvPr name="TextBox 10" id="10"/>
          <p:cNvSpPr txBox="true"/>
          <p:nvPr/>
        </p:nvSpPr>
        <p:spPr>
          <a:xfrm rot="0">
            <a:off x="1492571" y="3424601"/>
            <a:ext cx="2195242" cy="548960"/>
          </a:xfrm>
          <a:prstGeom prst="rect">
            <a:avLst/>
          </a:prstGeom>
        </p:spPr>
        <p:txBody>
          <a:bodyPr anchor="t" rtlCol="false" tIns="0" lIns="0" bIns="0" rIns="0">
            <a:spAutoFit/>
          </a:bodyPr>
          <a:lstStyle/>
          <a:p>
            <a:pPr>
              <a:lnSpc>
                <a:spcPts val="3553"/>
              </a:lnSpc>
            </a:pPr>
            <a:r>
              <a:rPr lang="en-US" sz="30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3944986"/>
            <a:ext cx="15590279" cy="2348386"/>
          </a:xfrm>
          <a:prstGeom prst="rect">
            <a:avLst/>
          </a:prstGeom>
        </p:spPr>
        <p:txBody>
          <a:bodyPr anchor="t" rtlCol="false" tIns="0" lIns="0" bIns="0" rIns="0">
            <a:spAutoFit/>
          </a:bodyPr>
          <a:lstStyle/>
          <a:p>
            <a:pPr>
              <a:lnSpc>
                <a:spcPts val="2336"/>
              </a:lnSpc>
            </a:pPr>
            <a:r>
              <a:rPr lang="en-US" sz="1668">
                <a:solidFill>
                  <a:srgbClr val="000000"/>
                </a:solidFill>
                <a:latin typeface="Fira Code Bold"/>
              </a:rPr>
              <a:t>SELECT team.team_long_name, count(*) as vinte</a:t>
            </a:r>
          </a:p>
          <a:p>
            <a:pPr>
              <a:lnSpc>
                <a:spcPts val="2336"/>
              </a:lnSpc>
            </a:pPr>
            <a:r>
              <a:rPr lang="en-US" sz="1668">
                <a:solidFill>
                  <a:srgbClr val="000000"/>
                </a:solidFill>
                <a:latin typeface="Fira Code Bold"/>
              </a:rPr>
              <a:t>FROM match, team</a:t>
            </a:r>
          </a:p>
          <a:p>
            <a:pPr>
              <a:lnSpc>
                <a:spcPts val="2336"/>
              </a:lnSpc>
            </a:pPr>
            <a:r>
              <a:rPr lang="en-US" sz="1668">
                <a:solidFill>
                  <a:srgbClr val="000000"/>
                </a:solidFill>
                <a:latin typeface="Fira Code Bold"/>
              </a:rPr>
              <a:t>WHERE (match.home_team_api_id = team.team_api_id AND match.home_team_goal &gt; match.away_team_goal) OR (match.away_team_api_id = team.team_api_id AND</a:t>
            </a:r>
          </a:p>
          <a:p>
            <a:pPr>
              <a:lnSpc>
                <a:spcPts val="2336"/>
              </a:lnSpc>
            </a:pPr>
            <a:r>
              <a:rPr lang="en-US" sz="1668">
                <a:solidFill>
                  <a:srgbClr val="000000"/>
                </a:solidFill>
                <a:latin typeface="Fira Code Bold"/>
              </a:rPr>
              <a:t>match.away_team_goal &gt; match.home_team_goal)</a:t>
            </a:r>
          </a:p>
          <a:p>
            <a:pPr>
              <a:lnSpc>
                <a:spcPts val="2336"/>
              </a:lnSpc>
            </a:pPr>
            <a:r>
              <a:rPr lang="en-US" sz="1668">
                <a:solidFill>
                  <a:srgbClr val="000000"/>
                </a:solidFill>
                <a:latin typeface="Fira Code Bold"/>
              </a:rPr>
              <a:t>GROUP BY team.team_long_name</a:t>
            </a:r>
          </a:p>
          <a:p>
            <a:pPr>
              <a:lnSpc>
                <a:spcPts val="2336"/>
              </a:lnSpc>
            </a:pPr>
            <a:r>
              <a:rPr lang="en-US" sz="1668">
                <a:solidFill>
                  <a:srgbClr val="000000"/>
                </a:solidFill>
                <a:latin typeface="Fira Code Bold"/>
              </a:rPr>
              <a:t>ORDER BY vinte desc</a:t>
            </a:r>
          </a:p>
          <a:p>
            <a:pPr algn="l" marL="0" indent="0" lvl="0">
              <a:lnSpc>
                <a:spcPts val="2336"/>
              </a:lnSpc>
              <a:spcBef>
                <a:spcPct val="0"/>
              </a:spcBef>
            </a:pPr>
            <a:r>
              <a:rPr lang="en-US" sz="1668">
                <a:solidFill>
                  <a:srgbClr val="000000"/>
                </a:solidFill>
                <a:latin typeface="Fira Code Bold"/>
              </a:rPr>
              <a:t>LIMIT 1;</a:t>
            </a:r>
          </a:p>
        </p:txBody>
      </p:sp>
      <p:sp>
        <p:nvSpPr>
          <p:cNvPr name="TextBox 16" id="16"/>
          <p:cNvSpPr txBox="true"/>
          <p:nvPr/>
        </p:nvSpPr>
        <p:spPr>
          <a:xfrm rot="0">
            <a:off x="1669021" y="7499169"/>
            <a:ext cx="15590279" cy="1795302"/>
          </a:xfrm>
          <a:prstGeom prst="rect">
            <a:avLst/>
          </a:prstGeom>
        </p:spPr>
        <p:txBody>
          <a:bodyPr anchor="t" rtlCol="false" tIns="0" lIns="0" bIns="0" rIns="0">
            <a:spAutoFit/>
          </a:bodyPr>
          <a:lstStyle/>
          <a:p>
            <a:pPr>
              <a:lnSpc>
                <a:spcPts val="2896"/>
              </a:lnSpc>
            </a:pPr>
            <a:r>
              <a:rPr lang="en-US" sz="2068">
                <a:solidFill>
                  <a:srgbClr val="000000"/>
                </a:solidFill>
                <a:latin typeface="Fira Code Bold"/>
              </a:rPr>
              <a:t>MATCH (s:Team)-[r]-&gt;(m:Match)</a:t>
            </a:r>
          </a:p>
          <a:p>
            <a:pPr>
              <a:lnSpc>
                <a:spcPts val="2896"/>
              </a:lnSpc>
            </a:pPr>
            <a:r>
              <a:rPr lang="en-US" sz="2068">
                <a:solidFill>
                  <a:srgbClr val="000000"/>
                </a:solidFill>
                <a:latin typeface="Fira Code Bold"/>
              </a:rPr>
              <a:t>WHERE (type(r) = 'PLAYED_AS_HOME' AND m.home_team_goal&gt;m.away_team_goal)</a:t>
            </a:r>
          </a:p>
          <a:p>
            <a:pPr>
              <a:lnSpc>
                <a:spcPts val="2896"/>
              </a:lnSpc>
            </a:pPr>
            <a:r>
              <a:rPr lang="en-US" sz="2068">
                <a:solidFill>
                  <a:srgbClr val="000000"/>
                </a:solidFill>
                <a:latin typeface="Fira Code Bold"/>
              </a:rPr>
              <a:t>OR (type(r) = 'PLAYED_AS_AWAY' AND m.away_team_goal &gt; m.home_team_goal)</a:t>
            </a:r>
          </a:p>
          <a:p>
            <a:pPr>
              <a:lnSpc>
                <a:spcPts val="2896"/>
              </a:lnSpc>
            </a:pPr>
            <a:r>
              <a:rPr lang="en-US" sz="2068">
                <a:solidFill>
                  <a:srgbClr val="000000"/>
                </a:solidFill>
                <a:latin typeface="Fira Code Bold"/>
              </a:rPr>
              <a:t>RETURN s.team_long_name, count(s) as vinte</a:t>
            </a:r>
          </a:p>
          <a:p>
            <a:pPr marL="0" indent="0" lvl="0">
              <a:lnSpc>
                <a:spcPts val="2896"/>
              </a:lnSpc>
              <a:spcBef>
                <a:spcPct val="0"/>
              </a:spcBef>
            </a:pPr>
            <a:r>
              <a:rPr lang="en-US" sz="2068">
                <a:solidFill>
                  <a:srgbClr val="000000"/>
                </a:solidFill>
                <a:latin typeface="Fira Code Bold"/>
              </a:rPr>
              <a:t>ORDER BY vinte DESC LIMIT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3</a:t>
            </a:r>
          </a:p>
        </p:txBody>
      </p:sp>
      <p:sp>
        <p:nvSpPr>
          <p:cNvPr name="TextBox 9" id="9"/>
          <p:cNvSpPr txBox="true"/>
          <p:nvPr/>
        </p:nvSpPr>
        <p:spPr>
          <a:xfrm rot="0">
            <a:off x="3687813" y="1787940"/>
            <a:ext cx="9876142" cy="1104900"/>
          </a:xfrm>
          <a:prstGeom prst="rect">
            <a:avLst/>
          </a:prstGeom>
        </p:spPr>
        <p:txBody>
          <a:bodyPr anchor="t" rtlCol="false" tIns="0" lIns="0" bIns="0" rIns="0">
            <a:spAutoFit/>
          </a:bodyPr>
          <a:lstStyle/>
          <a:p>
            <a:pPr algn="ctr">
              <a:lnSpc>
                <a:spcPts val="4199"/>
              </a:lnSpc>
            </a:pPr>
            <a:r>
              <a:rPr lang="en-US" sz="2999">
                <a:solidFill>
                  <a:srgbClr val="E5DDC8"/>
                </a:solidFill>
                <a:latin typeface="Agrandir Bold Italics"/>
              </a:rPr>
              <a:t>Return number of matches played by every team in Italy ordered by highest to lowest</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18131" y="4135486"/>
            <a:ext cx="16303249" cy="2157252"/>
          </a:xfrm>
          <a:prstGeom prst="rect">
            <a:avLst/>
          </a:prstGeom>
        </p:spPr>
        <p:txBody>
          <a:bodyPr anchor="t" rtlCol="false" tIns="0" lIns="0" bIns="0" rIns="0">
            <a:spAutoFit/>
          </a:bodyPr>
          <a:lstStyle/>
          <a:p>
            <a:pPr algn="l" marL="0" indent="0" lvl="0">
              <a:lnSpc>
                <a:spcPts val="2896"/>
              </a:lnSpc>
              <a:spcBef>
                <a:spcPct val="0"/>
              </a:spcBef>
            </a:pPr>
            <a:r>
              <a:rPr lang="en-US" sz="2068" strike="noStrike" u="none">
                <a:solidFill>
                  <a:srgbClr val="000000"/>
                </a:solidFill>
                <a:latin typeface="Fira Code Bold"/>
              </a:rPr>
              <a:t>SELECT team.team_long_name, count(*)</a:t>
            </a:r>
          </a:p>
          <a:p>
            <a:pPr algn="l" marL="0" indent="0" lvl="0">
              <a:lnSpc>
                <a:spcPts val="2896"/>
              </a:lnSpc>
              <a:spcBef>
                <a:spcPct val="0"/>
              </a:spcBef>
            </a:pPr>
            <a:r>
              <a:rPr lang="en-US" sz="2068" strike="noStrike" u="none">
                <a:solidFill>
                  <a:srgbClr val="000000"/>
                </a:solidFill>
                <a:latin typeface="Fira Code Bold"/>
              </a:rPr>
              <a:t>FROM country, match, team</a:t>
            </a:r>
          </a:p>
          <a:p>
            <a:pPr algn="l" marL="0" indent="0" lvl="0">
              <a:lnSpc>
                <a:spcPts val="2896"/>
              </a:lnSpc>
              <a:spcBef>
                <a:spcPct val="0"/>
              </a:spcBef>
            </a:pPr>
            <a:r>
              <a:rPr lang="en-US" sz="2068" strike="noStrike" u="none">
                <a:solidFill>
                  <a:srgbClr val="000000"/>
                </a:solidFill>
                <a:latin typeface="Fira Code Bold"/>
              </a:rPr>
              <a:t>WHERE country.id = match.country_id AND country.name = "Italy"</a:t>
            </a:r>
          </a:p>
          <a:p>
            <a:pPr algn="l" marL="0" indent="0" lvl="0">
              <a:lnSpc>
                <a:spcPts val="2896"/>
              </a:lnSpc>
              <a:spcBef>
                <a:spcPct val="0"/>
              </a:spcBef>
            </a:pPr>
            <a:r>
              <a:rPr lang="en-US" sz="2068" strike="noStrike" u="none">
                <a:solidFill>
                  <a:srgbClr val="000000"/>
                </a:solidFill>
                <a:latin typeface="Fira Code Bold"/>
              </a:rPr>
              <a:t>AND (match.home_team_api_id = team.team_api_id OR match.away_team_api_id = team.team_api_id)</a:t>
            </a:r>
          </a:p>
          <a:p>
            <a:pPr algn="l" marL="0" indent="0" lvl="0">
              <a:lnSpc>
                <a:spcPts val="2896"/>
              </a:lnSpc>
              <a:spcBef>
                <a:spcPct val="0"/>
              </a:spcBef>
            </a:pPr>
            <a:r>
              <a:rPr lang="en-US" sz="2068" strike="noStrike" u="none">
                <a:solidFill>
                  <a:srgbClr val="000000"/>
                </a:solidFill>
                <a:latin typeface="Fira Code Bold"/>
              </a:rPr>
              <a:t>GROUP BY team.team_long_name </a:t>
            </a:r>
          </a:p>
          <a:p>
            <a:pPr algn="l" marL="0" indent="0" lvl="0">
              <a:lnSpc>
                <a:spcPts val="2896"/>
              </a:lnSpc>
              <a:spcBef>
                <a:spcPct val="0"/>
              </a:spcBef>
            </a:pPr>
            <a:r>
              <a:rPr lang="en-US" sz="2068" strike="noStrike" u="none">
                <a:solidFill>
                  <a:srgbClr val="000000"/>
                </a:solidFill>
                <a:latin typeface="Fira Code Bold"/>
              </a:rPr>
              <a:t>ORDER BY count(*) DESC</a:t>
            </a:r>
          </a:p>
        </p:txBody>
      </p:sp>
      <p:sp>
        <p:nvSpPr>
          <p:cNvPr name="TextBox 16" id="16"/>
          <p:cNvSpPr txBox="true"/>
          <p:nvPr/>
        </p:nvSpPr>
        <p:spPr>
          <a:xfrm rot="0">
            <a:off x="1618131" y="7725808"/>
            <a:ext cx="15590279" cy="1071402"/>
          </a:xfrm>
          <a:prstGeom prst="rect">
            <a:avLst/>
          </a:prstGeom>
        </p:spPr>
        <p:txBody>
          <a:bodyPr anchor="t" rtlCol="false" tIns="0" lIns="0" bIns="0" rIns="0">
            <a:spAutoFit/>
          </a:bodyPr>
          <a:lstStyle/>
          <a:p>
            <a:pPr>
              <a:lnSpc>
                <a:spcPts val="2896"/>
              </a:lnSpc>
            </a:pPr>
            <a:r>
              <a:rPr lang="en-US" sz="2068">
                <a:solidFill>
                  <a:srgbClr val="000000"/>
                </a:solidFill>
                <a:latin typeface="Fira Code Bold"/>
              </a:rPr>
              <a:t>MATCH (t:Team)-[r]-&gt;(:Match)-[:PLAYED_IN]-&gt;(:Country {name:'Italy'})</a:t>
            </a:r>
          </a:p>
          <a:p>
            <a:pPr>
              <a:lnSpc>
                <a:spcPts val="2896"/>
              </a:lnSpc>
            </a:pPr>
            <a:r>
              <a:rPr lang="en-US" sz="2068">
                <a:solidFill>
                  <a:srgbClr val="000000"/>
                </a:solidFill>
                <a:latin typeface="Fira Code Bold"/>
              </a:rPr>
              <a:t>WHERE type(r) = 'PLAYED_AS_AWAY' OR type(r) = 'PLAYED_AS_HOME'</a:t>
            </a:r>
          </a:p>
          <a:p>
            <a:pPr marL="0" indent="0" lvl="0">
              <a:lnSpc>
                <a:spcPts val="2896"/>
              </a:lnSpc>
              <a:spcBef>
                <a:spcPct val="0"/>
              </a:spcBef>
            </a:pPr>
            <a:r>
              <a:rPr lang="en-US" sz="2068">
                <a:solidFill>
                  <a:srgbClr val="000000"/>
                </a:solidFill>
                <a:latin typeface="Fira Code Bold"/>
              </a:rPr>
              <a:t>RETURN t.team_long_name,count(t) ORDER BY count(t) DESC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4</a:t>
            </a:r>
          </a:p>
        </p:txBody>
      </p:sp>
      <p:sp>
        <p:nvSpPr>
          <p:cNvPr name="TextBox 9" id="9"/>
          <p:cNvSpPr txBox="true"/>
          <p:nvPr/>
        </p:nvSpPr>
        <p:spPr>
          <a:xfrm rot="0">
            <a:off x="2766642" y="1787940"/>
            <a:ext cx="11402222" cy="1104900"/>
          </a:xfrm>
          <a:prstGeom prst="rect">
            <a:avLst/>
          </a:prstGeom>
        </p:spPr>
        <p:txBody>
          <a:bodyPr anchor="t" rtlCol="false" tIns="0" lIns="0" bIns="0" rIns="0">
            <a:spAutoFit/>
          </a:bodyPr>
          <a:lstStyle/>
          <a:p>
            <a:pPr algn="ctr">
              <a:lnSpc>
                <a:spcPts val="4199"/>
              </a:lnSpc>
            </a:pPr>
            <a:r>
              <a:rPr lang="en-US" sz="2999">
                <a:solidFill>
                  <a:srgbClr val="E5DDC8"/>
                </a:solidFill>
                <a:latin typeface="Agrandir Bold Italics"/>
              </a:rPr>
              <a:t>Return the chain of home-away team (Casa - Trasferta --&gt; Trasferta - Casa) ordered by date of the first match</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297411"/>
            <a:ext cx="16303249" cy="1795302"/>
          </a:xfrm>
          <a:prstGeom prst="rect">
            <a:avLst/>
          </a:prstGeom>
        </p:spPr>
        <p:txBody>
          <a:bodyPr anchor="t" rtlCol="false" tIns="0" lIns="0" bIns="0" rIns="0">
            <a:spAutoFit/>
          </a:bodyPr>
          <a:lstStyle/>
          <a:p>
            <a:pPr>
              <a:lnSpc>
                <a:spcPts val="2896"/>
              </a:lnSpc>
            </a:pPr>
            <a:r>
              <a:rPr lang="en-US" sz="2068">
                <a:solidFill>
                  <a:srgbClr val="000000"/>
                </a:solidFill>
                <a:latin typeface="Fira Code Bold"/>
              </a:rPr>
              <a:t>SELECT DISTINCT m1.date,t1.team_long_name, t2.team_long_name</a:t>
            </a:r>
          </a:p>
          <a:p>
            <a:pPr>
              <a:lnSpc>
                <a:spcPts val="2896"/>
              </a:lnSpc>
            </a:pPr>
            <a:r>
              <a:rPr lang="en-US" sz="2068">
                <a:solidFill>
                  <a:srgbClr val="000000"/>
                </a:solidFill>
                <a:latin typeface="Fira Code Bold"/>
              </a:rPr>
              <a:t>FROM team as t1, team as t2, match as m1, match as m2</a:t>
            </a:r>
          </a:p>
          <a:p>
            <a:pPr>
              <a:lnSpc>
                <a:spcPts val="2896"/>
              </a:lnSpc>
            </a:pPr>
            <a:r>
              <a:rPr lang="en-US" sz="2068">
                <a:solidFill>
                  <a:srgbClr val="000000"/>
                </a:solidFill>
                <a:latin typeface="Fira Code Bold"/>
              </a:rPr>
              <a:t>WHERE  (m1.away_team_api_id = m2.home_team_api_id) AND t2.team_api_id = m2.home_team_api_id</a:t>
            </a:r>
          </a:p>
          <a:p>
            <a:pPr>
              <a:lnSpc>
                <a:spcPts val="2896"/>
              </a:lnSpc>
            </a:pPr>
            <a:r>
              <a:rPr lang="en-US" sz="2068">
                <a:solidFill>
                  <a:srgbClr val="000000"/>
                </a:solidFill>
                <a:latin typeface="Fira Code Bold"/>
              </a:rPr>
              <a:t>AND t1.team_api_id = m1.home_team_api_id</a:t>
            </a:r>
          </a:p>
          <a:p>
            <a:pPr algn="l" marL="0" indent="0" lvl="0">
              <a:lnSpc>
                <a:spcPts val="2896"/>
              </a:lnSpc>
              <a:spcBef>
                <a:spcPct val="0"/>
              </a:spcBef>
            </a:pPr>
            <a:r>
              <a:rPr lang="en-US" sz="2068">
                <a:solidFill>
                  <a:srgbClr val="000000"/>
                </a:solidFill>
                <a:latin typeface="Fira Code Bold"/>
              </a:rPr>
              <a:t>ORDER BY m1.date</a:t>
            </a:r>
          </a:p>
        </p:txBody>
      </p:sp>
      <p:sp>
        <p:nvSpPr>
          <p:cNvPr name="TextBox 16" id="16"/>
          <p:cNvSpPr txBox="true"/>
          <p:nvPr/>
        </p:nvSpPr>
        <p:spPr>
          <a:xfrm rot="0">
            <a:off x="1669021" y="7889694"/>
            <a:ext cx="15590279" cy="674116"/>
          </a:xfrm>
          <a:prstGeom prst="rect">
            <a:avLst/>
          </a:prstGeom>
        </p:spPr>
        <p:txBody>
          <a:bodyPr anchor="t" rtlCol="false" tIns="0" lIns="0" bIns="0" rIns="0">
            <a:spAutoFit/>
          </a:bodyPr>
          <a:lstStyle/>
          <a:p>
            <a:pPr>
              <a:lnSpc>
                <a:spcPts val="2743"/>
              </a:lnSpc>
            </a:pPr>
            <a:r>
              <a:rPr lang="en-US" sz="1959">
                <a:solidFill>
                  <a:srgbClr val="000000"/>
                </a:solidFill>
                <a:latin typeface="Fira Code Bold"/>
              </a:rPr>
              <a:t>MATCH (t1:Team)-[:PLAYED_AS_HOME]-&gt;(m1:Match)&lt;-[:PLAYED_AS_AWAY]-(t2:Team)-[:PLAYED_AS_HOME]-&gt;(m2:Match)</a:t>
            </a:r>
          </a:p>
          <a:p>
            <a:pPr marL="0" indent="0" lvl="0">
              <a:lnSpc>
                <a:spcPts val="2743"/>
              </a:lnSpc>
              <a:spcBef>
                <a:spcPct val="0"/>
              </a:spcBef>
            </a:pPr>
            <a:r>
              <a:rPr lang="en-US" sz="1959">
                <a:solidFill>
                  <a:srgbClr val="000000"/>
                </a:solidFill>
                <a:latin typeface="Fira Code Bold"/>
              </a:rPr>
              <a:t>RETURN DISTINCT m1.date,t1.team_long_name,t2.team_long_name ORDER BY m1.date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5</a:t>
            </a:r>
          </a:p>
        </p:txBody>
      </p:sp>
      <p:sp>
        <p:nvSpPr>
          <p:cNvPr name="TextBox 9" id="9"/>
          <p:cNvSpPr txBox="true"/>
          <p:nvPr/>
        </p:nvSpPr>
        <p:spPr>
          <a:xfrm rot="0">
            <a:off x="2766642" y="1787940"/>
            <a:ext cx="11402222" cy="1104900"/>
          </a:xfrm>
          <a:prstGeom prst="rect">
            <a:avLst/>
          </a:prstGeom>
        </p:spPr>
        <p:txBody>
          <a:bodyPr anchor="t" rtlCol="false" tIns="0" lIns="0" bIns="0" rIns="0">
            <a:spAutoFit/>
          </a:bodyPr>
          <a:lstStyle/>
          <a:p>
            <a:pPr algn="ctr">
              <a:lnSpc>
                <a:spcPts val="4199"/>
              </a:lnSpc>
            </a:pPr>
            <a:r>
              <a:rPr lang="en-US" sz="2999">
                <a:solidFill>
                  <a:srgbClr val="E5DDC8"/>
                </a:solidFill>
                <a:latin typeface="Agrandir Bold Italics"/>
              </a:rPr>
              <a:t>Add a new Column </a:t>
            </a:r>
            <a:r>
              <a:rPr lang="en-US" sz="2999">
                <a:solidFill>
                  <a:srgbClr val="E5DDC8"/>
                </a:solidFill>
                <a:latin typeface="Agrandir Bold"/>
              </a:rPr>
              <a:t>‘Total_Goals’</a:t>
            </a:r>
            <a:r>
              <a:rPr lang="en-US" sz="2999">
                <a:solidFill>
                  <a:srgbClr val="E5DDC8"/>
                </a:solidFill>
                <a:latin typeface="Agrandir Bold Italics"/>
              </a:rPr>
              <a:t> that count total goals in each match</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297411"/>
            <a:ext cx="16303249" cy="1763552"/>
          </a:xfrm>
          <a:prstGeom prst="rect">
            <a:avLst/>
          </a:prstGeom>
        </p:spPr>
        <p:txBody>
          <a:bodyPr anchor="t" rtlCol="false" tIns="0" lIns="0" bIns="0" rIns="0">
            <a:spAutoFit/>
          </a:bodyPr>
          <a:lstStyle/>
          <a:p>
            <a:pPr>
              <a:lnSpc>
                <a:spcPts val="3596"/>
              </a:lnSpc>
            </a:pPr>
            <a:r>
              <a:rPr lang="en-US" sz="2568">
                <a:solidFill>
                  <a:srgbClr val="000000"/>
                </a:solidFill>
                <a:latin typeface="Fira Code Bold"/>
              </a:rPr>
              <a:t>ALTER TABLE match</a:t>
            </a:r>
          </a:p>
          <a:p>
            <a:pPr>
              <a:lnSpc>
                <a:spcPts val="3596"/>
              </a:lnSpc>
            </a:pPr>
            <a:r>
              <a:rPr lang="en-US" sz="2568">
                <a:solidFill>
                  <a:srgbClr val="000000"/>
                </a:solidFill>
                <a:latin typeface="Fira Code Bold"/>
              </a:rPr>
              <a:t>ADD total_goals SMALLINT;</a:t>
            </a:r>
          </a:p>
          <a:p>
            <a:pPr>
              <a:lnSpc>
                <a:spcPts val="3596"/>
              </a:lnSpc>
            </a:pPr>
            <a:r>
              <a:rPr lang="en-US" sz="2568">
                <a:solidFill>
                  <a:srgbClr val="000000"/>
                </a:solidFill>
                <a:latin typeface="Fira Code Bold"/>
              </a:rPr>
              <a:t>UPDATE match</a:t>
            </a:r>
          </a:p>
          <a:p>
            <a:pPr algn="l" marL="0" indent="0" lvl="0">
              <a:lnSpc>
                <a:spcPts val="3596"/>
              </a:lnSpc>
              <a:spcBef>
                <a:spcPct val="0"/>
              </a:spcBef>
            </a:pPr>
            <a:r>
              <a:rPr lang="en-US" sz="2568">
                <a:solidFill>
                  <a:srgbClr val="000000"/>
                </a:solidFill>
                <a:latin typeface="Fira Code Bold"/>
              </a:rPr>
              <a:t>SET total_goals = home_team_goal + away_team_goal;</a:t>
            </a:r>
          </a:p>
        </p:txBody>
      </p:sp>
      <p:sp>
        <p:nvSpPr>
          <p:cNvPr name="TextBox 16" id="16"/>
          <p:cNvSpPr txBox="true"/>
          <p:nvPr/>
        </p:nvSpPr>
        <p:spPr>
          <a:xfrm rot="0">
            <a:off x="1669021" y="7889694"/>
            <a:ext cx="15590279" cy="420751"/>
          </a:xfrm>
          <a:prstGeom prst="rect">
            <a:avLst/>
          </a:prstGeom>
        </p:spPr>
        <p:txBody>
          <a:bodyPr anchor="t" rtlCol="false" tIns="0" lIns="0" bIns="0" rIns="0">
            <a:spAutoFit/>
          </a:bodyPr>
          <a:lstStyle/>
          <a:p>
            <a:pPr marL="0" indent="0" lvl="0">
              <a:lnSpc>
                <a:spcPts val="3583"/>
              </a:lnSpc>
              <a:spcBef>
                <a:spcPct val="0"/>
              </a:spcBef>
            </a:pPr>
            <a:r>
              <a:rPr lang="en-US" sz="2559">
                <a:solidFill>
                  <a:srgbClr val="000000"/>
                </a:solidFill>
                <a:latin typeface="Fira Code Bold"/>
              </a:rPr>
              <a:t>MATCH (m:Match) SET m.total_goals = m.away_team_goal + m.home_team_goal;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6</a:t>
            </a:r>
          </a:p>
        </p:txBody>
      </p:sp>
      <p:sp>
        <p:nvSpPr>
          <p:cNvPr name="TextBox 9" id="9"/>
          <p:cNvSpPr txBox="true"/>
          <p:nvPr/>
        </p:nvSpPr>
        <p:spPr>
          <a:xfrm rot="0">
            <a:off x="2766642" y="1759365"/>
            <a:ext cx="11402222" cy="659131"/>
          </a:xfrm>
          <a:prstGeom prst="rect">
            <a:avLst/>
          </a:prstGeom>
        </p:spPr>
        <p:txBody>
          <a:bodyPr anchor="t" rtlCol="false" tIns="0" lIns="0" bIns="0" rIns="0">
            <a:spAutoFit/>
          </a:bodyPr>
          <a:lstStyle/>
          <a:p>
            <a:pPr algn="ctr">
              <a:lnSpc>
                <a:spcPts val="4619"/>
              </a:lnSpc>
            </a:pPr>
            <a:r>
              <a:rPr lang="en-US" sz="3299">
                <a:solidFill>
                  <a:srgbClr val="E5DDC8"/>
                </a:solidFill>
                <a:latin typeface="Agrandir Bold Italics"/>
              </a:rPr>
              <a:t>Drop 'crossing' column in Player_Attributes</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607776"/>
            <a:ext cx="16303249" cy="868202"/>
          </a:xfrm>
          <a:prstGeom prst="rect">
            <a:avLst/>
          </a:prstGeom>
        </p:spPr>
        <p:txBody>
          <a:bodyPr anchor="t" rtlCol="false" tIns="0" lIns="0" bIns="0" rIns="0">
            <a:spAutoFit/>
          </a:bodyPr>
          <a:lstStyle/>
          <a:p>
            <a:pPr>
              <a:lnSpc>
                <a:spcPts val="3596"/>
              </a:lnSpc>
            </a:pPr>
            <a:r>
              <a:rPr lang="en-US" sz="2568">
                <a:solidFill>
                  <a:srgbClr val="000000"/>
                </a:solidFill>
                <a:latin typeface="Fira Code Bold"/>
              </a:rPr>
              <a:t>ALTER TABLE player_attributes</a:t>
            </a:r>
          </a:p>
          <a:p>
            <a:pPr algn="l" marL="0" indent="0" lvl="0">
              <a:lnSpc>
                <a:spcPts val="3596"/>
              </a:lnSpc>
              <a:spcBef>
                <a:spcPct val="0"/>
              </a:spcBef>
            </a:pPr>
            <a:r>
              <a:rPr lang="en-US" sz="2568">
                <a:solidFill>
                  <a:srgbClr val="000000"/>
                </a:solidFill>
                <a:latin typeface="Fira Code Bold"/>
              </a:rPr>
              <a:t>DROP COLUMN crossing</a:t>
            </a:r>
          </a:p>
        </p:txBody>
      </p:sp>
      <p:sp>
        <p:nvSpPr>
          <p:cNvPr name="TextBox 16" id="16"/>
          <p:cNvSpPr txBox="true"/>
          <p:nvPr/>
        </p:nvSpPr>
        <p:spPr>
          <a:xfrm rot="0">
            <a:off x="1669021" y="7889694"/>
            <a:ext cx="15590279" cy="420751"/>
          </a:xfrm>
          <a:prstGeom prst="rect">
            <a:avLst/>
          </a:prstGeom>
        </p:spPr>
        <p:txBody>
          <a:bodyPr anchor="t" rtlCol="false" tIns="0" lIns="0" bIns="0" rIns="0">
            <a:spAutoFit/>
          </a:bodyPr>
          <a:lstStyle/>
          <a:p>
            <a:pPr marL="0" indent="0" lvl="0">
              <a:lnSpc>
                <a:spcPts val="3583"/>
              </a:lnSpc>
              <a:spcBef>
                <a:spcPct val="0"/>
              </a:spcBef>
            </a:pPr>
            <a:r>
              <a:rPr lang="en-US" sz="2559">
                <a:solidFill>
                  <a:srgbClr val="000000"/>
                </a:solidFill>
                <a:latin typeface="Fira Code Bold"/>
              </a:rPr>
              <a:t>MATCH (pa:Player_Attributes) REMOVE pa.crossing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7</a:t>
            </a:r>
          </a:p>
        </p:txBody>
      </p:sp>
      <p:sp>
        <p:nvSpPr>
          <p:cNvPr name="TextBox 9" id="9"/>
          <p:cNvSpPr txBox="true"/>
          <p:nvPr/>
        </p:nvSpPr>
        <p:spPr>
          <a:xfrm rot="0">
            <a:off x="2766642" y="1759365"/>
            <a:ext cx="11402222" cy="659131"/>
          </a:xfrm>
          <a:prstGeom prst="rect">
            <a:avLst/>
          </a:prstGeom>
        </p:spPr>
        <p:txBody>
          <a:bodyPr anchor="t" rtlCol="false" tIns="0" lIns="0" bIns="0" rIns="0">
            <a:spAutoFit/>
          </a:bodyPr>
          <a:lstStyle/>
          <a:p>
            <a:pPr algn="ctr">
              <a:lnSpc>
                <a:spcPts val="4619"/>
              </a:lnSpc>
            </a:pPr>
            <a:r>
              <a:rPr lang="en-US" sz="3299">
                <a:solidFill>
                  <a:srgbClr val="E5DDC8"/>
                </a:solidFill>
                <a:latin typeface="Agrandir Bold Italics"/>
              </a:rPr>
              <a:t>Return first 5 Players with the highest ‘Overall’ stat</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388724"/>
            <a:ext cx="15361623" cy="172720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SELECT p.player_name, AVG(pa.overall_rating) AS avg_rating</a:t>
            </a:r>
          </a:p>
          <a:p>
            <a:pPr>
              <a:lnSpc>
                <a:spcPts val="3499"/>
              </a:lnSpc>
            </a:pPr>
            <a:r>
              <a:rPr lang="en-US" sz="2499">
                <a:solidFill>
                  <a:srgbClr val="000000"/>
                </a:solidFill>
                <a:latin typeface="Fira Code Bold"/>
              </a:rPr>
              <a:t>FROM Player_Attributes pa</a:t>
            </a:r>
          </a:p>
          <a:p>
            <a:pPr>
              <a:lnSpc>
                <a:spcPts val="3499"/>
              </a:lnSpc>
            </a:pPr>
            <a:r>
              <a:rPr lang="en-US" sz="2499">
                <a:solidFill>
                  <a:srgbClr val="000000"/>
                </a:solidFill>
                <a:latin typeface="Fira Code Bold"/>
              </a:rPr>
              <a:t>JOIN Player p ON pa.player_api_id = p.player_api_id GROUP BY p.player_api_id </a:t>
            </a:r>
          </a:p>
          <a:p>
            <a:pPr algn="l" marL="0" indent="0" lvl="0">
              <a:lnSpc>
                <a:spcPts val="3499"/>
              </a:lnSpc>
              <a:spcBef>
                <a:spcPct val="0"/>
              </a:spcBef>
            </a:pPr>
            <a:r>
              <a:rPr lang="en-US" sz="2499">
                <a:solidFill>
                  <a:srgbClr val="000000"/>
                </a:solidFill>
                <a:latin typeface="Fira Code Bold"/>
              </a:rPr>
              <a:t>ORDER BY avg_rating DESC LIMIT 5;</a:t>
            </a:r>
          </a:p>
        </p:txBody>
      </p:sp>
      <p:sp>
        <p:nvSpPr>
          <p:cNvPr name="TextBox 16" id="16"/>
          <p:cNvSpPr txBox="true"/>
          <p:nvPr/>
        </p:nvSpPr>
        <p:spPr>
          <a:xfrm rot="0">
            <a:off x="1669021" y="7499169"/>
            <a:ext cx="15590279" cy="172720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MATCH (p:Player)-[:HAS_ATTRIBUTES_PLAYER]-&gt;(pa:Player_Attributes)</a:t>
            </a:r>
          </a:p>
          <a:p>
            <a:pPr>
              <a:lnSpc>
                <a:spcPts val="3499"/>
              </a:lnSpc>
            </a:pPr>
            <a:r>
              <a:rPr lang="en-US" sz="2499">
                <a:solidFill>
                  <a:srgbClr val="000000"/>
                </a:solidFill>
                <a:latin typeface="Fira Code Bold"/>
              </a:rPr>
              <a:t>RETURN p.player_name AS player, AVG(pa.overall_rating) AS avg_rating</a:t>
            </a:r>
          </a:p>
          <a:p>
            <a:pPr>
              <a:lnSpc>
                <a:spcPts val="3499"/>
              </a:lnSpc>
            </a:pPr>
            <a:r>
              <a:rPr lang="en-US" sz="2499">
                <a:solidFill>
                  <a:srgbClr val="000000"/>
                </a:solidFill>
                <a:latin typeface="Fira Code Bold"/>
              </a:rPr>
              <a:t>ORDER BY avg_rating DESC</a:t>
            </a:r>
          </a:p>
          <a:p>
            <a:pPr marL="0" indent="0" lvl="0">
              <a:lnSpc>
                <a:spcPts val="3499"/>
              </a:lnSpc>
              <a:spcBef>
                <a:spcPct val="0"/>
              </a:spcBef>
            </a:pPr>
            <a:r>
              <a:rPr lang="en-US" sz="2499">
                <a:solidFill>
                  <a:srgbClr val="000000"/>
                </a:solidFill>
                <a:latin typeface="Fira Code Bold"/>
              </a:rPr>
              <a:t>LIMIT 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8</a:t>
            </a:r>
          </a:p>
        </p:txBody>
      </p:sp>
      <p:sp>
        <p:nvSpPr>
          <p:cNvPr name="TextBox 9" id="9"/>
          <p:cNvSpPr txBox="true"/>
          <p:nvPr/>
        </p:nvSpPr>
        <p:spPr>
          <a:xfrm rot="0">
            <a:off x="2766642" y="1759365"/>
            <a:ext cx="11402222" cy="659131"/>
          </a:xfrm>
          <a:prstGeom prst="rect">
            <a:avLst/>
          </a:prstGeom>
        </p:spPr>
        <p:txBody>
          <a:bodyPr anchor="t" rtlCol="false" tIns="0" lIns="0" bIns="0" rIns="0">
            <a:spAutoFit/>
          </a:bodyPr>
          <a:lstStyle/>
          <a:p>
            <a:pPr algn="ctr">
              <a:lnSpc>
                <a:spcPts val="4619"/>
              </a:lnSpc>
            </a:pPr>
            <a:r>
              <a:rPr lang="en-US" sz="3299">
                <a:solidFill>
                  <a:srgbClr val="E5DDC8"/>
                </a:solidFill>
                <a:latin typeface="Agrandir Bold Italics"/>
              </a:rPr>
              <a:t>Return total number of matches played in each country</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388724"/>
            <a:ext cx="15361623" cy="172720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SELECT c.name AS country, COUNT(*) AS match_count</a:t>
            </a:r>
          </a:p>
          <a:p>
            <a:pPr>
              <a:lnSpc>
                <a:spcPts val="3499"/>
              </a:lnSpc>
            </a:pPr>
            <a:r>
              <a:rPr lang="en-US" sz="2499">
                <a:solidFill>
                  <a:srgbClr val="000000"/>
                </a:solidFill>
                <a:latin typeface="Fira Code Bold"/>
              </a:rPr>
              <a:t>FROM Country c</a:t>
            </a:r>
          </a:p>
          <a:p>
            <a:pPr>
              <a:lnSpc>
                <a:spcPts val="3499"/>
              </a:lnSpc>
            </a:pPr>
            <a:r>
              <a:rPr lang="en-US" sz="2499">
                <a:solidFill>
                  <a:srgbClr val="000000"/>
                </a:solidFill>
                <a:latin typeface="Fira Code Bold"/>
              </a:rPr>
              <a:t>JOIN MATCH m ON c.id = m.country_id</a:t>
            </a:r>
          </a:p>
          <a:p>
            <a:pPr algn="l" marL="0" indent="0" lvl="0">
              <a:lnSpc>
                <a:spcPts val="3499"/>
              </a:lnSpc>
              <a:spcBef>
                <a:spcPct val="0"/>
              </a:spcBef>
            </a:pPr>
            <a:r>
              <a:rPr lang="en-US" sz="2499">
                <a:solidFill>
                  <a:srgbClr val="000000"/>
                </a:solidFill>
                <a:latin typeface="Fira Code Bold"/>
              </a:rPr>
              <a:t>GROUP BY c.name;</a:t>
            </a:r>
          </a:p>
        </p:txBody>
      </p:sp>
      <p:sp>
        <p:nvSpPr>
          <p:cNvPr name="TextBox 16" id="16"/>
          <p:cNvSpPr txBox="true"/>
          <p:nvPr/>
        </p:nvSpPr>
        <p:spPr>
          <a:xfrm rot="0">
            <a:off x="1669021" y="7499169"/>
            <a:ext cx="15590279" cy="172720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MATCH (c:Country)</a:t>
            </a:r>
          </a:p>
          <a:p>
            <a:pPr>
              <a:lnSpc>
                <a:spcPts val="3499"/>
              </a:lnSpc>
            </a:pPr>
            <a:r>
              <a:rPr lang="en-US" sz="2499">
                <a:solidFill>
                  <a:srgbClr val="000000"/>
                </a:solidFill>
                <a:latin typeface="Fira Code Bold"/>
              </a:rPr>
              <a:t>OPTIONAL MATCH (c)&lt;-[:PLAYED_IN]-(:Match)</a:t>
            </a:r>
          </a:p>
          <a:p>
            <a:pPr>
              <a:lnSpc>
                <a:spcPts val="3499"/>
              </a:lnSpc>
            </a:pPr>
            <a:r>
              <a:rPr lang="en-US" sz="2499">
                <a:solidFill>
                  <a:srgbClr val="000000"/>
                </a:solidFill>
                <a:latin typeface="Fira Code Bold"/>
              </a:rPr>
              <a:t>WITH c, COUNT(*) AS match_count</a:t>
            </a:r>
          </a:p>
          <a:p>
            <a:pPr marL="0" indent="0" lvl="0">
              <a:lnSpc>
                <a:spcPts val="3499"/>
              </a:lnSpc>
              <a:spcBef>
                <a:spcPct val="0"/>
              </a:spcBef>
            </a:pPr>
            <a:r>
              <a:rPr lang="en-US" sz="2499">
                <a:solidFill>
                  <a:srgbClr val="000000"/>
                </a:solidFill>
                <a:latin typeface="Fira Code Bold"/>
              </a:rPr>
              <a:t>RETURN c.name AS country, match_count;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true" flipV="false" rot="0">
            <a:off x="13950668" y="134604"/>
            <a:ext cx="5390651" cy="5008896"/>
          </a:xfrm>
          <a:custGeom>
            <a:avLst/>
            <a:gdLst/>
            <a:ahLst/>
            <a:cxnLst/>
            <a:rect r="r" b="b" t="t" l="l"/>
            <a:pathLst>
              <a:path h="5008896" w="5390651">
                <a:moveTo>
                  <a:pt x="5390651" y="0"/>
                </a:moveTo>
                <a:lnTo>
                  <a:pt x="0" y="0"/>
                </a:lnTo>
                <a:lnTo>
                  <a:pt x="0" y="5008896"/>
                </a:lnTo>
                <a:lnTo>
                  <a:pt x="5390651" y="5008896"/>
                </a:lnTo>
                <a:lnTo>
                  <a:pt x="53906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4235" y="1199126"/>
            <a:ext cx="2890579" cy="3387429"/>
          </a:xfrm>
          <a:custGeom>
            <a:avLst/>
            <a:gdLst/>
            <a:ahLst/>
            <a:cxnLst/>
            <a:rect r="r" b="b" t="t" l="l"/>
            <a:pathLst>
              <a:path h="3387429" w="2890579">
                <a:moveTo>
                  <a:pt x="0" y="0"/>
                </a:moveTo>
                <a:lnTo>
                  <a:pt x="2890579" y="0"/>
                </a:lnTo>
                <a:lnTo>
                  <a:pt x="2890579" y="3387428"/>
                </a:lnTo>
                <a:lnTo>
                  <a:pt x="0" y="3387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4592" y="5948266"/>
            <a:ext cx="10819885" cy="8677467"/>
          </a:xfrm>
          <a:custGeom>
            <a:avLst/>
            <a:gdLst/>
            <a:ahLst/>
            <a:cxnLst/>
            <a:rect r="r" b="b" t="t" l="l"/>
            <a:pathLst>
              <a:path h="8677467" w="10819885">
                <a:moveTo>
                  <a:pt x="0" y="0"/>
                </a:moveTo>
                <a:lnTo>
                  <a:pt x="10819885" y="0"/>
                </a:lnTo>
                <a:lnTo>
                  <a:pt x="10819885" y="8677468"/>
                </a:lnTo>
                <a:lnTo>
                  <a:pt x="0" y="8677468"/>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0888" y="3384031"/>
            <a:ext cx="16504765" cy="3149705"/>
            <a:chOff x="0" y="0"/>
            <a:chExt cx="3784828" cy="722282"/>
          </a:xfrm>
        </p:grpSpPr>
        <p:sp>
          <p:nvSpPr>
            <p:cNvPr name="Freeform 6" id="6"/>
            <p:cNvSpPr/>
            <p:nvPr/>
          </p:nvSpPr>
          <p:spPr>
            <a:xfrm flipH="false" flipV="false" rot="0">
              <a:off x="0" y="0"/>
              <a:ext cx="3784828" cy="722282"/>
            </a:xfrm>
            <a:custGeom>
              <a:avLst/>
              <a:gdLst/>
              <a:ahLst/>
              <a:cxnLst/>
              <a:rect r="r" b="b" t="t" l="l"/>
              <a:pathLst>
                <a:path h="722282" w="3784828">
                  <a:moveTo>
                    <a:pt x="10320" y="0"/>
                  </a:moveTo>
                  <a:lnTo>
                    <a:pt x="3774509" y="0"/>
                  </a:lnTo>
                  <a:cubicBezTo>
                    <a:pt x="3780208" y="0"/>
                    <a:pt x="3784828" y="4620"/>
                    <a:pt x="3784828" y="10320"/>
                  </a:cubicBezTo>
                  <a:lnTo>
                    <a:pt x="3784828" y="711962"/>
                  </a:lnTo>
                  <a:cubicBezTo>
                    <a:pt x="3784828" y="714699"/>
                    <a:pt x="3783741" y="717324"/>
                    <a:pt x="3781806" y="719259"/>
                  </a:cubicBezTo>
                  <a:cubicBezTo>
                    <a:pt x="3779870" y="721195"/>
                    <a:pt x="3777246" y="722282"/>
                    <a:pt x="3774509" y="722282"/>
                  </a:cubicBezTo>
                  <a:lnTo>
                    <a:pt x="10320" y="722282"/>
                  </a:lnTo>
                  <a:cubicBezTo>
                    <a:pt x="7583" y="722282"/>
                    <a:pt x="4958" y="721195"/>
                    <a:pt x="3023" y="719259"/>
                  </a:cubicBezTo>
                  <a:cubicBezTo>
                    <a:pt x="1087" y="717324"/>
                    <a:pt x="0" y="714699"/>
                    <a:pt x="0" y="711962"/>
                  </a:cubicBezTo>
                  <a:lnTo>
                    <a:pt x="0" y="10320"/>
                  </a:lnTo>
                  <a:cubicBezTo>
                    <a:pt x="0" y="7583"/>
                    <a:pt x="1087" y="4958"/>
                    <a:pt x="3023" y="3023"/>
                  </a:cubicBezTo>
                  <a:cubicBezTo>
                    <a:pt x="4958" y="1087"/>
                    <a:pt x="7583" y="0"/>
                    <a:pt x="10320" y="0"/>
                  </a:cubicBezTo>
                  <a:close/>
                </a:path>
              </a:pathLst>
            </a:custGeom>
            <a:solidFill>
              <a:srgbClr val="F6CB48"/>
            </a:solidFill>
          </p:spPr>
        </p:sp>
        <p:sp>
          <p:nvSpPr>
            <p:cNvPr name="TextBox 7" id="7"/>
            <p:cNvSpPr txBox="true"/>
            <p:nvPr/>
          </p:nvSpPr>
          <p:spPr>
            <a:xfrm>
              <a:off x="0" y="-104775"/>
              <a:ext cx="3784828" cy="82705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404851" y="364204"/>
            <a:ext cx="5318226"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QUERY 9</a:t>
            </a:r>
          </a:p>
        </p:txBody>
      </p:sp>
      <p:sp>
        <p:nvSpPr>
          <p:cNvPr name="TextBox 9" id="9"/>
          <p:cNvSpPr txBox="true"/>
          <p:nvPr/>
        </p:nvSpPr>
        <p:spPr>
          <a:xfrm rot="0">
            <a:off x="2766642" y="1759365"/>
            <a:ext cx="11402222" cy="1240156"/>
          </a:xfrm>
          <a:prstGeom prst="rect">
            <a:avLst/>
          </a:prstGeom>
        </p:spPr>
        <p:txBody>
          <a:bodyPr anchor="t" rtlCol="false" tIns="0" lIns="0" bIns="0" rIns="0">
            <a:spAutoFit/>
          </a:bodyPr>
          <a:lstStyle/>
          <a:p>
            <a:pPr algn="ctr">
              <a:lnSpc>
                <a:spcPts val="4619"/>
              </a:lnSpc>
            </a:pPr>
            <a:r>
              <a:rPr lang="en-US" sz="3299">
                <a:solidFill>
                  <a:srgbClr val="E5DDC8"/>
                </a:solidFill>
                <a:latin typeface="Agrandir Bold Italics"/>
              </a:rPr>
              <a:t>Return Average value of (HOME,AWAY) made goals in 2008/2009 season for every league.</a:t>
            </a:r>
          </a:p>
        </p:txBody>
      </p:sp>
      <p:sp>
        <p:nvSpPr>
          <p:cNvPr name="TextBox 10" id="10"/>
          <p:cNvSpPr txBox="true"/>
          <p:nvPr/>
        </p:nvSpPr>
        <p:spPr>
          <a:xfrm rot="0">
            <a:off x="1669021" y="3555919"/>
            <a:ext cx="2195242" cy="617667"/>
          </a:xfrm>
          <a:prstGeom prst="rect">
            <a:avLst/>
          </a:prstGeom>
        </p:spPr>
        <p:txBody>
          <a:bodyPr anchor="t" rtlCol="false" tIns="0" lIns="0" bIns="0" rIns="0">
            <a:spAutoFit/>
          </a:bodyPr>
          <a:lstStyle/>
          <a:p>
            <a:pPr>
              <a:lnSpc>
                <a:spcPts val="4017"/>
              </a:lnSpc>
            </a:pPr>
            <a:r>
              <a:rPr lang="en-US" sz="3462">
                <a:solidFill>
                  <a:srgbClr val="1B1B1B"/>
                </a:solidFill>
                <a:latin typeface="Agrandir Heavy"/>
              </a:rPr>
              <a:t>SQLite</a:t>
            </a:r>
          </a:p>
        </p:txBody>
      </p:sp>
      <p:grpSp>
        <p:nvGrpSpPr>
          <p:cNvPr name="Group 11" id="11"/>
          <p:cNvGrpSpPr/>
          <p:nvPr/>
        </p:nvGrpSpPr>
        <p:grpSpPr>
          <a:xfrm rot="0">
            <a:off x="1160888" y="6705706"/>
            <a:ext cx="16437064" cy="3149705"/>
            <a:chOff x="0" y="0"/>
            <a:chExt cx="3769303" cy="722282"/>
          </a:xfrm>
        </p:grpSpPr>
        <p:sp>
          <p:nvSpPr>
            <p:cNvPr name="Freeform 12" id="12"/>
            <p:cNvSpPr/>
            <p:nvPr/>
          </p:nvSpPr>
          <p:spPr>
            <a:xfrm flipH="false" flipV="false" rot="0">
              <a:off x="0" y="0"/>
              <a:ext cx="3769303" cy="722282"/>
            </a:xfrm>
            <a:custGeom>
              <a:avLst/>
              <a:gdLst/>
              <a:ahLst/>
              <a:cxnLst/>
              <a:rect r="r" b="b" t="t" l="l"/>
              <a:pathLst>
                <a:path h="722282" w="3769303">
                  <a:moveTo>
                    <a:pt x="10362" y="0"/>
                  </a:moveTo>
                  <a:lnTo>
                    <a:pt x="3758941" y="0"/>
                  </a:lnTo>
                  <a:cubicBezTo>
                    <a:pt x="3761689" y="0"/>
                    <a:pt x="3764325" y="1092"/>
                    <a:pt x="3766268" y="3035"/>
                  </a:cubicBezTo>
                  <a:cubicBezTo>
                    <a:pt x="3768211" y="4978"/>
                    <a:pt x="3769303" y="7614"/>
                    <a:pt x="3769303" y="10362"/>
                  </a:cubicBezTo>
                  <a:lnTo>
                    <a:pt x="3769303" y="711920"/>
                  </a:lnTo>
                  <a:cubicBezTo>
                    <a:pt x="3769303" y="717643"/>
                    <a:pt x="3764664" y="722282"/>
                    <a:pt x="3758941" y="722282"/>
                  </a:cubicBezTo>
                  <a:lnTo>
                    <a:pt x="10362" y="722282"/>
                  </a:lnTo>
                  <a:cubicBezTo>
                    <a:pt x="4639" y="722282"/>
                    <a:pt x="0" y="717643"/>
                    <a:pt x="0" y="711920"/>
                  </a:cubicBezTo>
                  <a:lnTo>
                    <a:pt x="0" y="10362"/>
                  </a:lnTo>
                  <a:cubicBezTo>
                    <a:pt x="0" y="4639"/>
                    <a:pt x="4639" y="0"/>
                    <a:pt x="10362" y="0"/>
                  </a:cubicBezTo>
                  <a:close/>
                </a:path>
              </a:pathLst>
            </a:custGeom>
            <a:solidFill>
              <a:srgbClr val="E89AB0"/>
            </a:solidFill>
          </p:spPr>
        </p:sp>
        <p:sp>
          <p:nvSpPr>
            <p:cNvPr name="TextBox 13" id="13"/>
            <p:cNvSpPr txBox="true"/>
            <p:nvPr/>
          </p:nvSpPr>
          <p:spPr>
            <a:xfrm>
              <a:off x="0" y="-104775"/>
              <a:ext cx="3769303" cy="827057"/>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5090035" y="6821304"/>
            <a:ext cx="1940610" cy="715965"/>
          </a:xfrm>
          <a:prstGeom prst="rect">
            <a:avLst/>
          </a:prstGeom>
        </p:spPr>
        <p:txBody>
          <a:bodyPr anchor="t" rtlCol="false" tIns="0" lIns="0" bIns="0" rIns="0">
            <a:spAutoFit/>
          </a:bodyPr>
          <a:lstStyle/>
          <a:p>
            <a:pPr algn="l" marL="0" indent="0" lvl="0">
              <a:lnSpc>
                <a:spcPts val="4713"/>
              </a:lnSpc>
              <a:spcBef>
                <a:spcPct val="0"/>
              </a:spcBef>
            </a:pPr>
            <a:r>
              <a:rPr lang="en-US" sz="4062" strike="noStrike" u="none">
                <a:solidFill>
                  <a:srgbClr val="1B1B1B"/>
                </a:solidFill>
                <a:latin typeface="Agrandir Heavy"/>
              </a:rPr>
              <a:t>Neo4j</a:t>
            </a:r>
          </a:p>
        </p:txBody>
      </p:sp>
      <p:sp>
        <p:nvSpPr>
          <p:cNvPr name="TextBox 15" id="15"/>
          <p:cNvSpPr txBox="true"/>
          <p:nvPr/>
        </p:nvSpPr>
        <p:spPr>
          <a:xfrm rot="0">
            <a:off x="1669021" y="4175996"/>
            <a:ext cx="15361623" cy="216535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SELECT </a:t>
            </a:r>
            <a:r>
              <a:rPr lang="en-US" sz="2499">
                <a:solidFill>
                  <a:srgbClr val="000000"/>
                </a:solidFill>
                <a:latin typeface="Fira Code Bold"/>
              </a:rPr>
              <a:t>l.name AS league_name, </a:t>
            </a:r>
          </a:p>
          <a:p>
            <a:pPr>
              <a:lnSpc>
                <a:spcPts val="3499"/>
              </a:lnSpc>
            </a:pPr>
            <a:r>
              <a:rPr lang="en-US" sz="2499">
                <a:solidFill>
                  <a:srgbClr val="000000"/>
                </a:solidFill>
                <a:latin typeface="Fira Code Bold"/>
              </a:rPr>
              <a:t>AVG(m.home_team_goal) AS avg_home_goals, AVG(m.away_team_goal) AS avg_away_goals</a:t>
            </a:r>
          </a:p>
          <a:p>
            <a:pPr>
              <a:lnSpc>
                <a:spcPts val="3499"/>
              </a:lnSpc>
            </a:pPr>
            <a:r>
              <a:rPr lang="en-US" sz="2499">
                <a:solidFill>
                  <a:srgbClr val="000000"/>
                </a:solidFill>
                <a:latin typeface="Fira Code Bold"/>
              </a:rPr>
              <a:t>FROM Match m JOIN League l ON m.league_id = l.id</a:t>
            </a:r>
          </a:p>
          <a:p>
            <a:pPr>
              <a:lnSpc>
                <a:spcPts val="3499"/>
              </a:lnSpc>
            </a:pPr>
            <a:r>
              <a:rPr lang="en-US" sz="2499">
                <a:solidFill>
                  <a:srgbClr val="000000"/>
                </a:solidFill>
                <a:latin typeface="Fira Code Bold"/>
              </a:rPr>
              <a:t>WHERE m.season = '2008/2009'</a:t>
            </a:r>
          </a:p>
          <a:p>
            <a:pPr algn="l" marL="0" indent="0" lvl="0">
              <a:lnSpc>
                <a:spcPts val="3499"/>
              </a:lnSpc>
              <a:spcBef>
                <a:spcPct val="0"/>
              </a:spcBef>
            </a:pPr>
            <a:r>
              <a:rPr lang="en-US" sz="2499">
                <a:solidFill>
                  <a:srgbClr val="000000"/>
                </a:solidFill>
                <a:latin typeface="Fira Code Bold"/>
              </a:rPr>
              <a:t>GROUP BY l.name;</a:t>
            </a:r>
          </a:p>
        </p:txBody>
      </p:sp>
      <p:sp>
        <p:nvSpPr>
          <p:cNvPr name="TextBox 16" id="16"/>
          <p:cNvSpPr txBox="true"/>
          <p:nvPr/>
        </p:nvSpPr>
        <p:spPr>
          <a:xfrm rot="0">
            <a:off x="1669021" y="7499169"/>
            <a:ext cx="15590279" cy="172720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MATCH (m:Match)-[:FOR_LEAGUE]-&gt;(l:League)</a:t>
            </a:r>
          </a:p>
          <a:p>
            <a:pPr>
              <a:lnSpc>
                <a:spcPts val="3499"/>
              </a:lnSpc>
            </a:pPr>
            <a:r>
              <a:rPr lang="en-US" sz="2499">
                <a:solidFill>
                  <a:srgbClr val="000000"/>
                </a:solidFill>
                <a:latin typeface="Fira Code Bold"/>
              </a:rPr>
              <a:t>RETURN l.name, SUM(m.home_team_goal) AS total_home_goals, SUM(m.away_team_goal) AS total_away_goals</a:t>
            </a:r>
          </a:p>
          <a:p>
            <a:pPr marL="0" indent="0" lvl="0">
              <a:lnSpc>
                <a:spcPts val="3499"/>
              </a:lnSpc>
              <a:spcBef>
                <a:spcPct val="0"/>
              </a:spcBef>
            </a:pPr>
            <a:r>
              <a:rPr lang="en-US" sz="2499">
                <a:solidFill>
                  <a:srgbClr val="000000"/>
                </a:solidFill>
                <a:latin typeface="Fira Code Bold"/>
              </a:rPr>
              <a:t>ORDER BY l.name;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492600" y="4655614"/>
            <a:ext cx="8226196" cy="7673888"/>
          </a:xfrm>
          <a:custGeom>
            <a:avLst/>
            <a:gdLst/>
            <a:ahLst/>
            <a:cxnLst/>
            <a:rect r="r" b="b" t="t" l="l"/>
            <a:pathLst>
              <a:path h="7673888" w="8226196">
                <a:moveTo>
                  <a:pt x="0" y="0"/>
                </a:moveTo>
                <a:lnTo>
                  <a:pt x="8226196" y="0"/>
                </a:lnTo>
                <a:lnTo>
                  <a:pt x="8226196" y="7673888"/>
                </a:lnTo>
                <a:lnTo>
                  <a:pt x="0" y="7673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7470" y="-4009838"/>
            <a:ext cx="8971066" cy="9086971"/>
          </a:xfrm>
          <a:custGeom>
            <a:avLst/>
            <a:gdLst/>
            <a:ahLst/>
            <a:cxnLst/>
            <a:rect r="r" b="b" t="t" l="l"/>
            <a:pathLst>
              <a:path h="9086971" w="8971066">
                <a:moveTo>
                  <a:pt x="0" y="0"/>
                </a:moveTo>
                <a:lnTo>
                  <a:pt x="8971066" y="0"/>
                </a:lnTo>
                <a:lnTo>
                  <a:pt x="8971066" y="9086971"/>
                </a:lnTo>
                <a:lnTo>
                  <a:pt x="0" y="90869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19958" y="3789536"/>
            <a:ext cx="10819885" cy="8677467"/>
          </a:xfrm>
          <a:custGeom>
            <a:avLst/>
            <a:gdLst/>
            <a:ahLst/>
            <a:cxnLst/>
            <a:rect r="r" b="b" t="t" l="l"/>
            <a:pathLst>
              <a:path h="8677467" w="10819885">
                <a:moveTo>
                  <a:pt x="0" y="0"/>
                </a:moveTo>
                <a:lnTo>
                  <a:pt x="10819885" y="0"/>
                </a:lnTo>
                <a:lnTo>
                  <a:pt x="10819885" y="8677467"/>
                </a:lnTo>
                <a:lnTo>
                  <a:pt x="0" y="8677467"/>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08708" y="-3746460"/>
            <a:ext cx="9539353" cy="8823593"/>
          </a:xfrm>
          <a:custGeom>
            <a:avLst/>
            <a:gdLst/>
            <a:ahLst/>
            <a:cxnLst/>
            <a:rect r="r" b="b" t="t" l="l"/>
            <a:pathLst>
              <a:path h="8823593" w="9539353">
                <a:moveTo>
                  <a:pt x="0" y="0"/>
                </a:moveTo>
                <a:lnTo>
                  <a:pt x="9539353" y="0"/>
                </a:lnTo>
                <a:lnTo>
                  <a:pt x="9539353" y="8823593"/>
                </a:lnTo>
                <a:lnTo>
                  <a:pt x="0" y="8823593"/>
                </a:lnTo>
                <a:lnTo>
                  <a:pt x="0" y="0"/>
                </a:lnTo>
                <a:close/>
              </a:path>
            </a:pathLst>
          </a:custGeom>
          <a:blipFill>
            <a:blip r:embed="rId8">
              <a:alphaModFix amt="6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595391" y="1091954"/>
            <a:ext cx="8512070" cy="1304480"/>
          </a:xfrm>
          <a:prstGeom prst="rect">
            <a:avLst/>
          </a:prstGeom>
        </p:spPr>
        <p:txBody>
          <a:bodyPr anchor="t" rtlCol="false" tIns="0" lIns="0" bIns="0" rIns="0">
            <a:spAutoFit/>
          </a:bodyPr>
          <a:lstStyle/>
          <a:p>
            <a:pPr>
              <a:lnSpc>
                <a:spcPts val="8598"/>
              </a:lnSpc>
            </a:pPr>
            <a:r>
              <a:rPr lang="en-US" sz="7412">
                <a:solidFill>
                  <a:srgbClr val="E89AB0"/>
                </a:solidFill>
                <a:latin typeface="Agrandir Heavy"/>
              </a:rPr>
              <a:t>GOALS</a:t>
            </a:r>
          </a:p>
        </p:txBody>
      </p:sp>
      <p:sp>
        <p:nvSpPr>
          <p:cNvPr name="TextBox 7" id="7"/>
          <p:cNvSpPr txBox="true"/>
          <p:nvPr/>
        </p:nvSpPr>
        <p:spPr>
          <a:xfrm rot="0">
            <a:off x="10228591" y="3548959"/>
            <a:ext cx="6878870" cy="901065"/>
          </a:xfrm>
          <a:prstGeom prst="rect">
            <a:avLst/>
          </a:prstGeom>
        </p:spPr>
        <p:txBody>
          <a:bodyPr anchor="t" rtlCol="false" tIns="0" lIns="0" bIns="0" rIns="0">
            <a:spAutoFit/>
          </a:bodyPr>
          <a:lstStyle/>
          <a:p>
            <a:pPr>
              <a:lnSpc>
                <a:spcPts val="3359"/>
              </a:lnSpc>
            </a:pPr>
            <a:r>
              <a:rPr lang="en-US" sz="2400">
                <a:solidFill>
                  <a:srgbClr val="E5DDC8"/>
                </a:solidFill>
                <a:latin typeface="Agrandir Bold"/>
              </a:rPr>
              <a:t>Compare efficency of the two Database Management System based on Time Analysis</a:t>
            </a:r>
          </a:p>
        </p:txBody>
      </p:sp>
      <p:sp>
        <p:nvSpPr>
          <p:cNvPr name="TextBox 8" id="8"/>
          <p:cNvSpPr txBox="true"/>
          <p:nvPr/>
        </p:nvSpPr>
        <p:spPr>
          <a:xfrm rot="0">
            <a:off x="10228591" y="5606359"/>
            <a:ext cx="6878870" cy="901065"/>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E5DDC8"/>
                </a:solidFill>
                <a:latin typeface="Agrandir Bold"/>
              </a:rPr>
              <a:t>Show how and why the two DBMS performs better in what situation.</a:t>
            </a:r>
          </a:p>
        </p:txBody>
      </p:sp>
      <p:sp>
        <p:nvSpPr>
          <p:cNvPr name="TextBox 9" id="9"/>
          <p:cNvSpPr txBox="true"/>
          <p:nvPr/>
        </p:nvSpPr>
        <p:spPr>
          <a:xfrm rot="0">
            <a:off x="10228591" y="7659250"/>
            <a:ext cx="6878870" cy="1739265"/>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E5DDC8"/>
                </a:solidFill>
                <a:latin typeface="Agrandir Bold"/>
              </a:rPr>
              <a:t>Evaluation performed using different queries, some that performs better in Relational Systems and some that performs better in NoSQL systems.</a:t>
            </a:r>
          </a:p>
        </p:txBody>
      </p:sp>
      <p:sp>
        <p:nvSpPr>
          <p:cNvPr name="TextBox 10" id="10"/>
          <p:cNvSpPr txBox="true"/>
          <p:nvPr/>
        </p:nvSpPr>
        <p:spPr>
          <a:xfrm rot="0">
            <a:off x="8595391" y="3510859"/>
            <a:ext cx="1395075" cy="1167066"/>
          </a:xfrm>
          <a:prstGeom prst="rect">
            <a:avLst/>
          </a:prstGeom>
        </p:spPr>
        <p:txBody>
          <a:bodyPr anchor="t" rtlCol="false" tIns="0" lIns="0" bIns="0" rIns="0">
            <a:spAutoFit/>
          </a:bodyPr>
          <a:lstStyle/>
          <a:p>
            <a:pPr>
              <a:lnSpc>
                <a:spcPts val="7670"/>
              </a:lnSpc>
            </a:pPr>
            <a:r>
              <a:rPr lang="en-US" sz="6612">
                <a:solidFill>
                  <a:srgbClr val="F6CB48"/>
                </a:solidFill>
                <a:latin typeface="Agrandir Heavy"/>
              </a:rPr>
              <a:t>01</a:t>
            </a:r>
          </a:p>
        </p:txBody>
      </p:sp>
      <p:sp>
        <p:nvSpPr>
          <p:cNvPr name="TextBox 11" id="11"/>
          <p:cNvSpPr txBox="true"/>
          <p:nvPr/>
        </p:nvSpPr>
        <p:spPr>
          <a:xfrm rot="0">
            <a:off x="8595391" y="5568259"/>
            <a:ext cx="1395075" cy="1167066"/>
          </a:xfrm>
          <a:prstGeom prst="rect">
            <a:avLst/>
          </a:prstGeom>
        </p:spPr>
        <p:txBody>
          <a:bodyPr anchor="t" rtlCol="false" tIns="0" lIns="0" bIns="0" rIns="0">
            <a:spAutoFit/>
          </a:bodyPr>
          <a:lstStyle/>
          <a:p>
            <a:pPr>
              <a:lnSpc>
                <a:spcPts val="7670"/>
              </a:lnSpc>
            </a:pPr>
            <a:r>
              <a:rPr lang="en-US" sz="6612">
                <a:solidFill>
                  <a:srgbClr val="F6CB48"/>
                </a:solidFill>
                <a:latin typeface="Agrandir Heavy"/>
              </a:rPr>
              <a:t>02</a:t>
            </a:r>
          </a:p>
        </p:txBody>
      </p:sp>
      <p:sp>
        <p:nvSpPr>
          <p:cNvPr name="TextBox 12" id="12"/>
          <p:cNvSpPr txBox="true"/>
          <p:nvPr/>
        </p:nvSpPr>
        <p:spPr>
          <a:xfrm rot="0">
            <a:off x="8595391" y="7621150"/>
            <a:ext cx="1395075" cy="1167066"/>
          </a:xfrm>
          <a:prstGeom prst="rect">
            <a:avLst/>
          </a:prstGeom>
        </p:spPr>
        <p:txBody>
          <a:bodyPr anchor="t" rtlCol="false" tIns="0" lIns="0" bIns="0" rIns="0">
            <a:spAutoFit/>
          </a:bodyPr>
          <a:lstStyle/>
          <a:p>
            <a:pPr>
              <a:lnSpc>
                <a:spcPts val="7670"/>
              </a:lnSpc>
            </a:pPr>
            <a:r>
              <a:rPr lang="en-US" sz="6612">
                <a:solidFill>
                  <a:srgbClr val="F6CB48"/>
                </a:solidFill>
                <a:latin typeface="Agrandir Heavy"/>
              </a:rPr>
              <a:t>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6367" y="101666"/>
            <a:ext cx="8066109" cy="2956973"/>
          </a:xfrm>
          <a:prstGeom prst="rect">
            <a:avLst/>
          </a:prstGeom>
        </p:spPr>
        <p:txBody>
          <a:bodyPr anchor="t" rtlCol="false" tIns="0" lIns="0" bIns="0" rIns="0">
            <a:spAutoFit/>
          </a:bodyPr>
          <a:lstStyle/>
          <a:p>
            <a:pPr algn="ctr">
              <a:lnSpc>
                <a:spcPts val="7296"/>
              </a:lnSpc>
            </a:pPr>
            <a:r>
              <a:rPr lang="en-US" sz="6290">
                <a:solidFill>
                  <a:srgbClr val="E89AB0"/>
                </a:solidFill>
                <a:latin typeface="Agrandir Bold"/>
              </a:rPr>
              <a:t>ISSUES</a:t>
            </a:r>
          </a:p>
          <a:p>
            <a:pPr algn="ctr">
              <a:lnSpc>
                <a:spcPts val="7296"/>
              </a:lnSpc>
            </a:pPr>
            <a:r>
              <a:rPr lang="en-US" sz="6290">
                <a:solidFill>
                  <a:srgbClr val="E89AB0"/>
                </a:solidFill>
                <a:latin typeface="Agrandir Heavy"/>
              </a:rPr>
              <a:t>&amp;</a:t>
            </a:r>
          </a:p>
          <a:p>
            <a:pPr algn="ctr">
              <a:lnSpc>
                <a:spcPts val="7296"/>
              </a:lnSpc>
            </a:pPr>
            <a:r>
              <a:rPr lang="en-US" sz="6290">
                <a:solidFill>
                  <a:srgbClr val="E89AB0"/>
                </a:solidFill>
                <a:latin typeface="Agrandir Heavy"/>
              </a:rPr>
              <a:t>DISCOVERY</a:t>
            </a:r>
          </a:p>
        </p:txBody>
      </p:sp>
      <p:sp>
        <p:nvSpPr>
          <p:cNvPr name="TextBox 4" id="4"/>
          <p:cNvSpPr txBox="true"/>
          <p:nvPr/>
        </p:nvSpPr>
        <p:spPr>
          <a:xfrm rot="0">
            <a:off x="5640045" y="5495358"/>
            <a:ext cx="8479307" cy="434467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E5DDC8"/>
                </a:solidFill>
                <a:latin typeface="Agrandir Bold"/>
              </a:rPr>
              <a:t>Cache : First execution of each query is way more slow than all the others, thanks to the cached data.</a:t>
            </a:r>
          </a:p>
          <a:p>
            <a:pPr marL="474981" indent="-237491" lvl="1">
              <a:lnSpc>
                <a:spcPts val="3080"/>
              </a:lnSpc>
              <a:buFont typeface="Arial"/>
              <a:buChar char="•"/>
            </a:pPr>
            <a:r>
              <a:rPr lang="en-US" sz="2200">
                <a:solidFill>
                  <a:srgbClr val="E5DDC8"/>
                </a:solidFill>
                <a:latin typeface="Agrandir Bold"/>
              </a:rPr>
              <a:t>Execution timings : to correctly measure the actual execution times it is important to remember that if you don’t read the rows returned by the cursor object, then the rest of your statements won’t be executed. The solution was to call the function fetchall().</a:t>
            </a:r>
          </a:p>
          <a:p>
            <a:pPr marL="474981" indent="-237491" lvl="1">
              <a:lnSpc>
                <a:spcPts val="3080"/>
              </a:lnSpc>
              <a:buFont typeface="Arial"/>
              <a:buChar char="•"/>
            </a:pPr>
            <a:r>
              <a:rPr lang="en-US" sz="2200">
                <a:solidFill>
                  <a:srgbClr val="E5DDC8"/>
                </a:solidFill>
                <a:latin typeface="Agrandir Bold"/>
              </a:rPr>
              <a:t>Correctness : In the case were we have to execute multiple statements in the same execution, as the add column query, we have to use the function executescript() instead of execute() that can execute only one at time.</a:t>
            </a:r>
          </a:p>
        </p:txBody>
      </p:sp>
      <p:sp>
        <p:nvSpPr>
          <p:cNvPr name="Freeform 5" id="5"/>
          <p:cNvSpPr/>
          <p:nvPr/>
        </p:nvSpPr>
        <p:spPr>
          <a:xfrm flipH="true" flipV="false" rot="0">
            <a:off x="-5903487" y="2943390"/>
            <a:ext cx="10964701" cy="10188202"/>
          </a:xfrm>
          <a:custGeom>
            <a:avLst/>
            <a:gdLst/>
            <a:ahLst/>
            <a:cxnLst/>
            <a:rect r="r" b="b" t="t" l="l"/>
            <a:pathLst>
              <a:path h="10188202" w="10964701">
                <a:moveTo>
                  <a:pt x="10964700" y="0"/>
                </a:moveTo>
                <a:lnTo>
                  <a:pt x="0" y="0"/>
                </a:lnTo>
                <a:lnTo>
                  <a:pt x="0" y="10188202"/>
                </a:lnTo>
                <a:lnTo>
                  <a:pt x="10964700" y="10188202"/>
                </a:lnTo>
                <a:lnTo>
                  <a:pt x="109647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827494" y="-4945958"/>
            <a:ext cx="12659111" cy="9581881"/>
          </a:xfrm>
          <a:custGeom>
            <a:avLst/>
            <a:gdLst/>
            <a:ahLst/>
            <a:cxnLst/>
            <a:rect r="r" b="b" t="t" l="l"/>
            <a:pathLst>
              <a:path h="9581881" w="12659111">
                <a:moveTo>
                  <a:pt x="0" y="0"/>
                </a:moveTo>
                <a:lnTo>
                  <a:pt x="12659111" y="0"/>
                </a:lnTo>
                <a:lnTo>
                  <a:pt x="12659111" y="9581882"/>
                </a:lnTo>
                <a:lnTo>
                  <a:pt x="0" y="9581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640045" y="3840482"/>
            <a:ext cx="7481451" cy="1045276"/>
          </a:xfrm>
          <a:prstGeom prst="rect">
            <a:avLst/>
          </a:prstGeom>
        </p:spPr>
        <p:txBody>
          <a:bodyPr anchor="t" rtlCol="false" tIns="0" lIns="0" bIns="0" rIns="0">
            <a:spAutoFit/>
          </a:bodyPr>
          <a:lstStyle/>
          <a:p>
            <a:pPr algn="ctr">
              <a:lnSpc>
                <a:spcPts val="3785"/>
              </a:lnSpc>
            </a:pPr>
            <a:r>
              <a:rPr lang="en-US" sz="3262">
                <a:solidFill>
                  <a:srgbClr val="F6CB48"/>
                </a:solidFill>
                <a:latin typeface="Agrandir Bold"/>
              </a:rPr>
              <a:t>During the analysis we encountered some strange situation.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grpSp>
        <p:nvGrpSpPr>
          <p:cNvPr name="Group 2" id="2"/>
          <p:cNvGrpSpPr/>
          <p:nvPr/>
        </p:nvGrpSpPr>
        <p:grpSpPr>
          <a:xfrm rot="0">
            <a:off x="5453592" y="1821817"/>
            <a:ext cx="5784752" cy="7865173"/>
            <a:chOff x="0" y="0"/>
            <a:chExt cx="1326544" cy="1803620"/>
          </a:xfrm>
        </p:grpSpPr>
        <p:sp>
          <p:nvSpPr>
            <p:cNvPr name="Freeform 3" id="3"/>
            <p:cNvSpPr/>
            <p:nvPr/>
          </p:nvSpPr>
          <p:spPr>
            <a:xfrm flipH="false" flipV="false" rot="0">
              <a:off x="0" y="0"/>
              <a:ext cx="1326544" cy="1803620"/>
            </a:xfrm>
            <a:custGeom>
              <a:avLst/>
              <a:gdLst/>
              <a:ahLst/>
              <a:cxnLst/>
              <a:rect r="r" b="b" t="t" l="l"/>
              <a:pathLst>
                <a:path h="1803620" w="1326544">
                  <a:moveTo>
                    <a:pt x="29443" y="0"/>
                  </a:moveTo>
                  <a:lnTo>
                    <a:pt x="1297100" y="0"/>
                  </a:lnTo>
                  <a:cubicBezTo>
                    <a:pt x="1304909" y="0"/>
                    <a:pt x="1312398" y="3102"/>
                    <a:pt x="1317920" y="8624"/>
                  </a:cubicBezTo>
                  <a:cubicBezTo>
                    <a:pt x="1323442" y="14145"/>
                    <a:pt x="1326544" y="21634"/>
                    <a:pt x="1326544" y="29443"/>
                  </a:cubicBezTo>
                  <a:lnTo>
                    <a:pt x="1326544" y="1774177"/>
                  </a:lnTo>
                  <a:cubicBezTo>
                    <a:pt x="1326544" y="1790438"/>
                    <a:pt x="1313361" y="1803620"/>
                    <a:pt x="1297100" y="1803620"/>
                  </a:cubicBezTo>
                  <a:lnTo>
                    <a:pt x="29443" y="1803620"/>
                  </a:lnTo>
                  <a:cubicBezTo>
                    <a:pt x="21634" y="1803620"/>
                    <a:pt x="14145" y="1800518"/>
                    <a:pt x="8624" y="1794997"/>
                  </a:cubicBezTo>
                  <a:cubicBezTo>
                    <a:pt x="3102" y="1789475"/>
                    <a:pt x="0" y="1781986"/>
                    <a:pt x="0" y="1774177"/>
                  </a:cubicBezTo>
                  <a:lnTo>
                    <a:pt x="0" y="29443"/>
                  </a:lnTo>
                  <a:cubicBezTo>
                    <a:pt x="0" y="21634"/>
                    <a:pt x="3102" y="14145"/>
                    <a:pt x="8624" y="8624"/>
                  </a:cubicBezTo>
                  <a:cubicBezTo>
                    <a:pt x="14145" y="3102"/>
                    <a:pt x="21634" y="0"/>
                    <a:pt x="29443" y="0"/>
                  </a:cubicBezTo>
                  <a:close/>
                </a:path>
              </a:pathLst>
            </a:custGeom>
            <a:solidFill>
              <a:srgbClr val="F6CB48"/>
            </a:solidFill>
          </p:spPr>
        </p:sp>
        <p:sp>
          <p:nvSpPr>
            <p:cNvPr name="TextBox 4" id="4"/>
            <p:cNvSpPr txBox="true"/>
            <p:nvPr/>
          </p:nvSpPr>
          <p:spPr>
            <a:xfrm>
              <a:off x="0" y="-104775"/>
              <a:ext cx="1326544" cy="190839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238344" y="1821817"/>
            <a:ext cx="5784752" cy="7865173"/>
            <a:chOff x="0" y="0"/>
            <a:chExt cx="1326544" cy="1803620"/>
          </a:xfrm>
        </p:grpSpPr>
        <p:sp>
          <p:nvSpPr>
            <p:cNvPr name="Freeform 6" id="6"/>
            <p:cNvSpPr/>
            <p:nvPr/>
          </p:nvSpPr>
          <p:spPr>
            <a:xfrm flipH="false" flipV="false" rot="0">
              <a:off x="0" y="0"/>
              <a:ext cx="1326544" cy="1803620"/>
            </a:xfrm>
            <a:custGeom>
              <a:avLst/>
              <a:gdLst/>
              <a:ahLst/>
              <a:cxnLst/>
              <a:rect r="r" b="b" t="t" l="l"/>
              <a:pathLst>
                <a:path h="1803620" w="1326544">
                  <a:moveTo>
                    <a:pt x="29443" y="0"/>
                  </a:moveTo>
                  <a:lnTo>
                    <a:pt x="1297100" y="0"/>
                  </a:lnTo>
                  <a:cubicBezTo>
                    <a:pt x="1304909" y="0"/>
                    <a:pt x="1312398" y="3102"/>
                    <a:pt x="1317920" y="8624"/>
                  </a:cubicBezTo>
                  <a:cubicBezTo>
                    <a:pt x="1323442" y="14145"/>
                    <a:pt x="1326544" y="21634"/>
                    <a:pt x="1326544" y="29443"/>
                  </a:cubicBezTo>
                  <a:lnTo>
                    <a:pt x="1326544" y="1774177"/>
                  </a:lnTo>
                  <a:cubicBezTo>
                    <a:pt x="1326544" y="1790438"/>
                    <a:pt x="1313361" y="1803620"/>
                    <a:pt x="1297100" y="1803620"/>
                  </a:cubicBezTo>
                  <a:lnTo>
                    <a:pt x="29443" y="1803620"/>
                  </a:lnTo>
                  <a:cubicBezTo>
                    <a:pt x="21634" y="1803620"/>
                    <a:pt x="14145" y="1800518"/>
                    <a:pt x="8624" y="1794997"/>
                  </a:cubicBezTo>
                  <a:cubicBezTo>
                    <a:pt x="3102" y="1789475"/>
                    <a:pt x="0" y="1781986"/>
                    <a:pt x="0" y="1774177"/>
                  </a:cubicBezTo>
                  <a:lnTo>
                    <a:pt x="0" y="29443"/>
                  </a:lnTo>
                  <a:cubicBezTo>
                    <a:pt x="0" y="21634"/>
                    <a:pt x="3102" y="14145"/>
                    <a:pt x="8624" y="8624"/>
                  </a:cubicBezTo>
                  <a:cubicBezTo>
                    <a:pt x="14145" y="3102"/>
                    <a:pt x="21634" y="0"/>
                    <a:pt x="29443" y="0"/>
                  </a:cubicBezTo>
                  <a:close/>
                </a:path>
              </a:pathLst>
            </a:custGeom>
            <a:solidFill>
              <a:srgbClr val="E89AB0"/>
            </a:solidFill>
          </p:spPr>
        </p:sp>
        <p:sp>
          <p:nvSpPr>
            <p:cNvPr name="TextBox 7" id="7"/>
            <p:cNvSpPr txBox="true"/>
            <p:nvPr/>
          </p:nvSpPr>
          <p:spPr>
            <a:xfrm>
              <a:off x="0" y="-104775"/>
              <a:ext cx="1326544" cy="190839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561216" y="1812292"/>
            <a:ext cx="2892376" cy="7865173"/>
            <a:chOff x="0" y="0"/>
            <a:chExt cx="663272" cy="1803620"/>
          </a:xfrm>
        </p:grpSpPr>
        <p:sp>
          <p:nvSpPr>
            <p:cNvPr name="Freeform 10" id="10"/>
            <p:cNvSpPr/>
            <p:nvPr/>
          </p:nvSpPr>
          <p:spPr>
            <a:xfrm flipH="false" flipV="false" rot="0">
              <a:off x="0" y="0"/>
              <a:ext cx="663272" cy="1803620"/>
            </a:xfrm>
            <a:custGeom>
              <a:avLst/>
              <a:gdLst/>
              <a:ahLst/>
              <a:cxnLst/>
              <a:rect r="r" b="b" t="t" l="l"/>
              <a:pathLst>
                <a:path h="1803620" w="663272">
                  <a:moveTo>
                    <a:pt x="58887" y="0"/>
                  </a:moveTo>
                  <a:lnTo>
                    <a:pt x="604385" y="0"/>
                  </a:lnTo>
                  <a:cubicBezTo>
                    <a:pt x="636907" y="0"/>
                    <a:pt x="663272" y="26364"/>
                    <a:pt x="663272" y="58887"/>
                  </a:cubicBezTo>
                  <a:lnTo>
                    <a:pt x="663272" y="1744734"/>
                  </a:lnTo>
                  <a:cubicBezTo>
                    <a:pt x="663272" y="1777256"/>
                    <a:pt x="636907" y="1803620"/>
                    <a:pt x="604385" y="1803620"/>
                  </a:cubicBezTo>
                  <a:lnTo>
                    <a:pt x="58887" y="1803620"/>
                  </a:lnTo>
                  <a:cubicBezTo>
                    <a:pt x="26364" y="1803620"/>
                    <a:pt x="0" y="1777256"/>
                    <a:pt x="0" y="1744734"/>
                  </a:cubicBezTo>
                  <a:lnTo>
                    <a:pt x="0" y="58887"/>
                  </a:lnTo>
                  <a:cubicBezTo>
                    <a:pt x="0" y="26364"/>
                    <a:pt x="26364" y="0"/>
                    <a:pt x="58887" y="0"/>
                  </a:cubicBezTo>
                  <a:close/>
                </a:path>
              </a:pathLst>
            </a:custGeom>
            <a:solidFill>
              <a:srgbClr val="E89AB0"/>
            </a:solidFill>
          </p:spPr>
        </p:sp>
        <p:sp>
          <p:nvSpPr>
            <p:cNvPr name="TextBox 11" id="11"/>
            <p:cNvSpPr txBox="true"/>
            <p:nvPr/>
          </p:nvSpPr>
          <p:spPr>
            <a:xfrm>
              <a:off x="0" y="-104775"/>
              <a:ext cx="663272" cy="1908395"/>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561216" y="1812292"/>
            <a:ext cx="2892376" cy="1023131"/>
            <a:chOff x="0" y="0"/>
            <a:chExt cx="406400" cy="143757"/>
          </a:xfrm>
        </p:grpSpPr>
        <p:sp>
          <p:nvSpPr>
            <p:cNvPr name="Freeform 13" id="13"/>
            <p:cNvSpPr/>
            <p:nvPr/>
          </p:nvSpPr>
          <p:spPr>
            <a:xfrm flipH="false" flipV="false" rot="0">
              <a:off x="0" y="0"/>
              <a:ext cx="406400" cy="143757"/>
            </a:xfrm>
            <a:custGeom>
              <a:avLst/>
              <a:gdLst/>
              <a:ahLst/>
              <a:cxnLst/>
              <a:rect r="r" b="b" t="t" l="l"/>
              <a:pathLst>
                <a:path h="143757" w="406400">
                  <a:moveTo>
                    <a:pt x="58887" y="0"/>
                  </a:moveTo>
                  <a:lnTo>
                    <a:pt x="347513" y="0"/>
                  </a:lnTo>
                  <a:cubicBezTo>
                    <a:pt x="380036" y="0"/>
                    <a:pt x="406400" y="26364"/>
                    <a:pt x="406400" y="58887"/>
                  </a:cubicBezTo>
                  <a:lnTo>
                    <a:pt x="406400" y="84871"/>
                  </a:lnTo>
                  <a:cubicBezTo>
                    <a:pt x="406400" y="117393"/>
                    <a:pt x="380036" y="143757"/>
                    <a:pt x="347513" y="143757"/>
                  </a:cubicBezTo>
                  <a:lnTo>
                    <a:pt x="58887" y="143757"/>
                  </a:lnTo>
                  <a:cubicBezTo>
                    <a:pt x="26364" y="143757"/>
                    <a:pt x="0" y="117393"/>
                    <a:pt x="0" y="84871"/>
                  </a:cubicBezTo>
                  <a:lnTo>
                    <a:pt x="0" y="58887"/>
                  </a:lnTo>
                  <a:cubicBezTo>
                    <a:pt x="0" y="26364"/>
                    <a:pt x="26364" y="0"/>
                    <a:pt x="58887" y="0"/>
                  </a:cubicBezTo>
                  <a:close/>
                </a:path>
              </a:pathLst>
            </a:custGeom>
            <a:solidFill>
              <a:srgbClr val="000000"/>
            </a:solidFill>
          </p:spPr>
        </p:sp>
        <p:sp>
          <p:nvSpPr>
            <p:cNvPr name="TextBox 14" id="14"/>
            <p:cNvSpPr txBox="true"/>
            <p:nvPr/>
          </p:nvSpPr>
          <p:spPr>
            <a:xfrm>
              <a:off x="0" y="-104775"/>
              <a:ext cx="406400" cy="248532"/>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true" flipV="false" rot="0">
            <a:off x="-6377884" y="-1948043"/>
            <a:ext cx="10964701" cy="10188202"/>
          </a:xfrm>
          <a:custGeom>
            <a:avLst/>
            <a:gdLst/>
            <a:ahLst/>
            <a:cxnLst/>
            <a:rect r="r" b="b" t="t" l="l"/>
            <a:pathLst>
              <a:path h="10188202" w="10964701">
                <a:moveTo>
                  <a:pt x="10964701" y="0"/>
                </a:moveTo>
                <a:lnTo>
                  <a:pt x="0" y="0"/>
                </a:lnTo>
                <a:lnTo>
                  <a:pt x="0" y="10188202"/>
                </a:lnTo>
                <a:lnTo>
                  <a:pt x="10964701" y="10188202"/>
                </a:lnTo>
                <a:lnTo>
                  <a:pt x="10964701"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1238344" y="1821817"/>
            <a:ext cx="5784752" cy="1023131"/>
            <a:chOff x="0" y="0"/>
            <a:chExt cx="812800" cy="143757"/>
          </a:xfrm>
        </p:grpSpPr>
        <p:sp>
          <p:nvSpPr>
            <p:cNvPr name="Freeform 17" id="17"/>
            <p:cNvSpPr/>
            <p:nvPr/>
          </p:nvSpPr>
          <p:spPr>
            <a:xfrm flipH="false" flipV="false" rot="0">
              <a:off x="0" y="0"/>
              <a:ext cx="812800" cy="143757"/>
            </a:xfrm>
            <a:custGeom>
              <a:avLst/>
              <a:gdLst/>
              <a:ahLst/>
              <a:cxnLst/>
              <a:rect r="r" b="b" t="t" l="l"/>
              <a:pathLst>
                <a:path h="143757" w="812800">
                  <a:moveTo>
                    <a:pt x="29443" y="0"/>
                  </a:moveTo>
                  <a:lnTo>
                    <a:pt x="783357" y="0"/>
                  </a:lnTo>
                  <a:cubicBezTo>
                    <a:pt x="791166" y="0"/>
                    <a:pt x="798655" y="3102"/>
                    <a:pt x="804176" y="8624"/>
                  </a:cubicBezTo>
                  <a:cubicBezTo>
                    <a:pt x="809698" y="14145"/>
                    <a:pt x="812800" y="21634"/>
                    <a:pt x="812800" y="29443"/>
                  </a:cubicBezTo>
                  <a:lnTo>
                    <a:pt x="812800" y="114314"/>
                  </a:lnTo>
                  <a:cubicBezTo>
                    <a:pt x="812800" y="122123"/>
                    <a:pt x="809698" y="129612"/>
                    <a:pt x="804176" y="135134"/>
                  </a:cubicBezTo>
                  <a:cubicBezTo>
                    <a:pt x="798655" y="140655"/>
                    <a:pt x="791166" y="143757"/>
                    <a:pt x="783357" y="143757"/>
                  </a:cubicBezTo>
                  <a:lnTo>
                    <a:pt x="29443" y="143757"/>
                  </a:lnTo>
                  <a:cubicBezTo>
                    <a:pt x="21634" y="143757"/>
                    <a:pt x="14145" y="140655"/>
                    <a:pt x="8624" y="135134"/>
                  </a:cubicBezTo>
                  <a:cubicBezTo>
                    <a:pt x="3102" y="129612"/>
                    <a:pt x="0" y="122123"/>
                    <a:pt x="0" y="114314"/>
                  </a:cubicBezTo>
                  <a:lnTo>
                    <a:pt x="0" y="29443"/>
                  </a:lnTo>
                  <a:cubicBezTo>
                    <a:pt x="0" y="21634"/>
                    <a:pt x="3102" y="14145"/>
                    <a:pt x="8624" y="8624"/>
                  </a:cubicBezTo>
                  <a:cubicBezTo>
                    <a:pt x="14145" y="3102"/>
                    <a:pt x="21634" y="0"/>
                    <a:pt x="29443" y="0"/>
                  </a:cubicBezTo>
                  <a:close/>
                </a:path>
              </a:pathLst>
            </a:custGeom>
            <a:solidFill>
              <a:srgbClr val="000000"/>
            </a:solidFill>
          </p:spPr>
        </p:sp>
        <p:sp>
          <p:nvSpPr>
            <p:cNvPr name="TextBox 18" id="18"/>
            <p:cNvSpPr txBox="true"/>
            <p:nvPr/>
          </p:nvSpPr>
          <p:spPr>
            <a:xfrm>
              <a:off x="0" y="-104775"/>
              <a:ext cx="812800" cy="248532"/>
            </a:xfrm>
            <a:prstGeom prst="rect">
              <a:avLst/>
            </a:prstGeom>
          </p:spPr>
          <p:txBody>
            <a:bodyPr anchor="ctr" rtlCol="false" tIns="50800" lIns="50800" bIns="50800" rIns="50800"/>
            <a:lstStyle/>
            <a:p>
              <a:pPr algn="ctr">
                <a:lnSpc>
                  <a:spcPts val="2940"/>
                </a:lnSpc>
              </a:pPr>
            </a:p>
          </p:txBody>
        </p:sp>
      </p:grpSp>
      <p:sp>
        <p:nvSpPr>
          <p:cNvPr name="Freeform 19" id="19"/>
          <p:cNvSpPr/>
          <p:nvPr/>
        </p:nvSpPr>
        <p:spPr>
          <a:xfrm flipH="false" flipV="false" rot="0">
            <a:off x="8345968" y="-4790941"/>
            <a:ext cx="12659111" cy="9581881"/>
          </a:xfrm>
          <a:custGeom>
            <a:avLst/>
            <a:gdLst/>
            <a:ahLst/>
            <a:cxnLst/>
            <a:rect r="r" b="b" t="t" l="l"/>
            <a:pathLst>
              <a:path h="9581881" w="12659111">
                <a:moveTo>
                  <a:pt x="0" y="0"/>
                </a:moveTo>
                <a:lnTo>
                  <a:pt x="12659111" y="0"/>
                </a:lnTo>
                <a:lnTo>
                  <a:pt x="12659111" y="9581882"/>
                </a:lnTo>
                <a:lnTo>
                  <a:pt x="0" y="9581882"/>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5453592" y="1812292"/>
            <a:ext cx="5784752" cy="1023131"/>
            <a:chOff x="0" y="0"/>
            <a:chExt cx="812800" cy="143757"/>
          </a:xfrm>
        </p:grpSpPr>
        <p:sp>
          <p:nvSpPr>
            <p:cNvPr name="Freeform 21" id="21"/>
            <p:cNvSpPr/>
            <p:nvPr/>
          </p:nvSpPr>
          <p:spPr>
            <a:xfrm flipH="false" flipV="false" rot="0">
              <a:off x="0" y="0"/>
              <a:ext cx="812800" cy="143757"/>
            </a:xfrm>
            <a:custGeom>
              <a:avLst/>
              <a:gdLst/>
              <a:ahLst/>
              <a:cxnLst/>
              <a:rect r="r" b="b" t="t" l="l"/>
              <a:pathLst>
                <a:path h="143757" w="812800">
                  <a:moveTo>
                    <a:pt x="29443" y="0"/>
                  </a:moveTo>
                  <a:lnTo>
                    <a:pt x="783357" y="0"/>
                  </a:lnTo>
                  <a:cubicBezTo>
                    <a:pt x="791166" y="0"/>
                    <a:pt x="798655" y="3102"/>
                    <a:pt x="804176" y="8624"/>
                  </a:cubicBezTo>
                  <a:cubicBezTo>
                    <a:pt x="809698" y="14145"/>
                    <a:pt x="812800" y="21634"/>
                    <a:pt x="812800" y="29443"/>
                  </a:cubicBezTo>
                  <a:lnTo>
                    <a:pt x="812800" y="114314"/>
                  </a:lnTo>
                  <a:cubicBezTo>
                    <a:pt x="812800" y="122123"/>
                    <a:pt x="809698" y="129612"/>
                    <a:pt x="804176" y="135134"/>
                  </a:cubicBezTo>
                  <a:cubicBezTo>
                    <a:pt x="798655" y="140655"/>
                    <a:pt x="791166" y="143757"/>
                    <a:pt x="783357" y="143757"/>
                  </a:cubicBezTo>
                  <a:lnTo>
                    <a:pt x="29443" y="143757"/>
                  </a:lnTo>
                  <a:cubicBezTo>
                    <a:pt x="21634" y="143757"/>
                    <a:pt x="14145" y="140655"/>
                    <a:pt x="8624" y="135134"/>
                  </a:cubicBezTo>
                  <a:cubicBezTo>
                    <a:pt x="3102" y="129612"/>
                    <a:pt x="0" y="122123"/>
                    <a:pt x="0" y="114314"/>
                  </a:cubicBezTo>
                  <a:lnTo>
                    <a:pt x="0" y="29443"/>
                  </a:lnTo>
                  <a:cubicBezTo>
                    <a:pt x="0" y="21634"/>
                    <a:pt x="3102" y="14145"/>
                    <a:pt x="8624" y="8624"/>
                  </a:cubicBezTo>
                  <a:cubicBezTo>
                    <a:pt x="14145" y="3102"/>
                    <a:pt x="21634" y="0"/>
                    <a:pt x="29443" y="0"/>
                  </a:cubicBezTo>
                  <a:close/>
                </a:path>
              </a:pathLst>
            </a:custGeom>
            <a:solidFill>
              <a:srgbClr val="000000"/>
            </a:solidFill>
          </p:spPr>
        </p:sp>
        <p:sp>
          <p:nvSpPr>
            <p:cNvPr name="TextBox 22" id="22"/>
            <p:cNvSpPr txBox="true"/>
            <p:nvPr/>
          </p:nvSpPr>
          <p:spPr>
            <a:xfrm>
              <a:off x="0" y="-104775"/>
              <a:ext cx="812800" cy="248532"/>
            </a:xfrm>
            <a:prstGeom prst="rect">
              <a:avLst/>
            </a:prstGeom>
          </p:spPr>
          <p:txBody>
            <a:bodyPr anchor="ctr" rtlCol="false" tIns="50800" lIns="50800" bIns="50800" rIns="50800"/>
            <a:lstStyle/>
            <a:p>
              <a:pPr algn="ctr">
                <a:lnSpc>
                  <a:spcPts val="2940"/>
                </a:lnSpc>
              </a:pPr>
            </a:p>
          </p:txBody>
        </p:sp>
      </p:grpSp>
      <p:sp>
        <p:nvSpPr>
          <p:cNvPr name="Freeform 23" id="23"/>
          <p:cNvSpPr/>
          <p:nvPr/>
        </p:nvSpPr>
        <p:spPr>
          <a:xfrm flipH="false" flipV="false" rot="0">
            <a:off x="2812762" y="3932520"/>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5942721" y="3041283"/>
            <a:ext cx="4429215" cy="8128955"/>
          </a:xfrm>
          <a:prstGeom prst="rect">
            <a:avLst/>
          </a:prstGeom>
        </p:spPr>
        <p:txBody>
          <a:bodyPr anchor="t" rtlCol="false" tIns="0" lIns="0" bIns="0" rIns="0">
            <a:spAutoFit/>
          </a:bodyPr>
          <a:lstStyle/>
          <a:p>
            <a:pPr algn="ctr">
              <a:lnSpc>
                <a:spcPts val="5293"/>
              </a:lnSpc>
            </a:pPr>
            <a:r>
              <a:rPr lang="en-US" sz="4562">
                <a:solidFill>
                  <a:srgbClr val="000000"/>
                </a:solidFill>
                <a:latin typeface="Agrandir Bold"/>
              </a:rPr>
              <a:t>84,56 ms</a:t>
            </a:r>
          </a:p>
          <a:p>
            <a:pPr algn="ctr">
              <a:lnSpc>
                <a:spcPts val="5293"/>
              </a:lnSpc>
            </a:pPr>
          </a:p>
          <a:p>
            <a:pPr algn="ctr">
              <a:lnSpc>
                <a:spcPts val="5293"/>
              </a:lnSpc>
            </a:pPr>
            <a:r>
              <a:rPr lang="en-US" sz="4562">
                <a:solidFill>
                  <a:srgbClr val="000000"/>
                </a:solidFill>
                <a:latin typeface="Agrandir Bold"/>
              </a:rPr>
              <a:t>133,92 ms</a:t>
            </a:r>
          </a:p>
          <a:p>
            <a:pPr algn="ctr">
              <a:lnSpc>
                <a:spcPts val="5293"/>
              </a:lnSpc>
            </a:pPr>
          </a:p>
          <a:p>
            <a:pPr algn="ctr">
              <a:lnSpc>
                <a:spcPts val="5293"/>
              </a:lnSpc>
            </a:pPr>
            <a:r>
              <a:rPr lang="en-US" sz="4562">
                <a:solidFill>
                  <a:srgbClr val="000000"/>
                </a:solidFill>
                <a:latin typeface="Agrandir Bold"/>
              </a:rPr>
              <a:t>80,17 ms</a:t>
            </a:r>
          </a:p>
          <a:p>
            <a:pPr algn="ctr">
              <a:lnSpc>
                <a:spcPts val="5293"/>
              </a:lnSpc>
            </a:pPr>
          </a:p>
          <a:p>
            <a:pPr algn="ctr">
              <a:lnSpc>
                <a:spcPts val="5293"/>
              </a:lnSpc>
            </a:pPr>
            <a:r>
              <a:rPr lang="en-US" sz="4562">
                <a:solidFill>
                  <a:srgbClr val="000000"/>
                </a:solidFill>
                <a:latin typeface="Agrandir Bold"/>
              </a:rPr>
              <a:t>5315,48 ms</a:t>
            </a:r>
          </a:p>
          <a:p>
            <a:pPr algn="ctr">
              <a:lnSpc>
                <a:spcPts val="5293"/>
              </a:lnSpc>
            </a:pPr>
          </a:p>
          <a:p>
            <a:pPr algn="ctr">
              <a:lnSpc>
                <a:spcPts val="5293"/>
              </a:lnSpc>
            </a:pPr>
            <a:r>
              <a:rPr lang="en-US" sz="4562">
                <a:solidFill>
                  <a:srgbClr val="000000"/>
                </a:solidFill>
                <a:latin typeface="Agrandir Bold"/>
              </a:rPr>
              <a:t>20826,62 ms</a:t>
            </a:r>
          </a:p>
          <a:p>
            <a:pPr algn="ctr">
              <a:lnSpc>
                <a:spcPts val="5293"/>
              </a:lnSpc>
            </a:pPr>
          </a:p>
          <a:p>
            <a:pPr algn="ctr">
              <a:lnSpc>
                <a:spcPts val="5293"/>
              </a:lnSpc>
            </a:pPr>
          </a:p>
          <a:p>
            <a:pPr algn="ctr">
              <a:lnSpc>
                <a:spcPts val="5293"/>
              </a:lnSpc>
            </a:pPr>
          </a:p>
        </p:txBody>
      </p:sp>
      <p:sp>
        <p:nvSpPr>
          <p:cNvPr name="TextBox 25" id="25"/>
          <p:cNvSpPr txBox="true"/>
          <p:nvPr/>
        </p:nvSpPr>
        <p:spPr>
          <a:xfrm rot="0">
            <a:off x="12028919" y="3041283"/>
            <a:ext cx="4429215" cy="8014147"/>
          </a:xfrm>
          <a:prstGeom prst="rect">
            <a:avLst/>
          </a:prstGeom>
        </p:spPr>
        <p:txBody>
          <a:bodyPr anchor="t" rtlCol="false" tIns="0" lIns="0" bIns="0" rIns="0">
            <a:spAutoFit/>
          </a:bodyPr>
          <a:lstStyle/>
          <a:p>
            <a:pPr algn="ctr">
              <a:lnSpc>
                <a:spcPts val="5177"/>
              </a:lnSpc>
            </a:pPr>
            <a:r>
              <a:rPr lang="en-US" sz="4462">
                <a:solidFill>
                  <a:srgbClr val="000000"/>
                </a:solidFill>
                <a:latin typeface="Agrandir Bold"/>
              </a:rPr>
              <a:t>12,04 ms</a:t>
            </a:r>
          </a:p>
          <a:p>
            <a:pPr algn="ctr">
              <a:lnSpc>
                <a:spcPts val="5177"/>
              </a:lnSpc>
            </a:pPr>
          </a:p>
          <a:p>
            <a:pPr algn="ctr">
              <a:lnSpc>
                <a:spcPts val="5177"/>
              </a:lnSpc>
            </a:pPr>
            <a:r>
              <a:rPr lang="en-US" sz="4462">
                <a:solidFill>
                  <a:srgbClr val="000000"/>
                </a:solidFill>
                <a:latin typeface="Agrandir Bold"/>
              </a:rPr>
              <a:t>358,23 ms</a:t>
            </a:r>
          </a:p>
          <a:p>
            <a:pPr algn="ctr">
              <a:lnSpc>
                <a:spcPts val="5177"/>
              </a:lnSpc>
            </a:pPr>
          </a:p>
          <a:p>
            <a:pPr algn="ctr">
              <a:lnSpc>
                <a:spcPts val="5177"/>
              </a:lnSpc>
            </a:pPr>
            <a:r>
              <a:rPr lang="en-US" sz="4462">
                <a:solidFill>
                  <a:srgbClr val="000000"/>
                </a:solidFill>
                <a:latin typeface="Agrandir Bold"/>
              </a:rPr>
              <a:t>32,36 ms</a:t>
            </a:r>
          </a:p>
          <a:p>
            <a:pPr algn="ctr">
              <a:lnSpc>
                <a:spcPts val="5177"/>
              </a:lnSpc>
            </a:pPr>
          </a:p>
          <a:p>
            <a:pPr algn="ctr">
              <a:lnSpc>
                <a:spcPts val="5177"/>
              </a:lnSpc>
            </a:pPr>
            <a:r>
              <a:rPr lang="en-US" sz="4462">
                <a:solidFill>
                  <a:srgbClr val="000000"/>
                </a:solidFill>
                <a:latin typeface="Agrandir Bold"/>
              </a:rPr>
              <a:t>403,29 ms</a:t>
            </a:r>
          </a:p>
          <a:p>
            <a:pPr algn="ctr">
              <a:lnSpc>
                <a:spcPts val="5177"/>
              </a:lnSpc>
            </a:pPr>
          </a:p>
          <a:p>
            <a:pPr algn="ctr">
              <a:lnSpc>
                <a:spcPts val="5177"/>
              </a:lnSpc>
            </a:pPr>
            <a:r>
              <a:rPr lang="en-US" sz="4462">
                <a:solidFill>
                  <a:srgbClr val="000000"/>
                </a:solidFill>
                <a:latin typeface="Agrandir Bold"/>
              </a:rPr>
              <a:t>1547,89 ms</a:t>
            </a:r>
          </a:p>
          <a:p>
            <a:pPr algn="ctr">
              <a:lnSpc>
                <a:spcPts val="5177"/>
              </a:lnSpc>
            </a:pPr>
          </a:p>
          <a:p>
            <a:pPr algn="ctr">
              <a:lnSpc>
                <a:spcPts val="5177"/>
              </a:lnSpc>
            </a:pPr>
          </a:p>
          <a:p>
            <a:pPr algn="ctr">
              <a:lnSpc>
                <a:spcPts val="5177"/>
              </a:lnSpc>
            </a:pPr>
          </a:p>
        </p:txBody>
      </p:sp>
      <p:sp>
        <p:nvSpPr>
          <p:cNvPr name="TextBox 26" id="26"/>
          <p:cNvSpPr txBox="true"/>
          <p:nvPr/>
        </p:nvSpPr>
        <p:spPr>
          <a:xfrm rot="0">
            <a:off x="-3217576" y="145280"/>
            <a:ext cx="16230600" cy="1235773"/>
          </a:xfrm>
          <a:prstGeom prst="rect">
            <a:avLst/>
          </a:prstGeom>
        </p:spPr>
        <p:txBody>
          <a:bodyPr anchor="t" rtlCol="false" tIns="0" lIns="0" bIns="0" rIns="0">
            <a:spAutoFit/>
          </a:bodyPr>
          <a:lstStyle/>
          <a:p>
            <a:pPr algn="ctr">
              <a:lnSpc>
                <a:spcPts val="8134"/>
              </a:lnSpc>
            </a:pPr>
            <a:r>
              <a:rPr lang="en-US" sz="7012">
                <a:solidFill>
                  <a:srgbClr val="E89AB0"/>
                </a:solidFill>
                <a:latin typeface="Agrandir Heavy"/>
              </a:rPr>
              <a:t>TIME ANALYSIS</a:t>
            </a:r>
          </a:p>
        </p:txBody>
      </p:sp>
      <p:sp>
        <p:nvSpPr>
          <p:cNvPr name="TextBox 27" id="27"/>
          <p:cNvSpPr txBox="true"/>
          <p:nvPr/>
        </p:nvSpPr>
        <p:spPr>
          <a:xfrm rot="0">
            <a:off x="5942721" y="1815697"/>
            <a:ext cx="4429215"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SQLite</a:t>
            </a:r>
          </a:p>
        </p:txBody>
      </p:sp>
      <p:sp>
        <p:nvSpPr>
          <p:cNvPr name="TextBox 28" id="28"/>
          <p:cNvSpPr txBox="true"/>
          <p:nvPr/>
        </p:nvSpPr>
        <p:spPr>
          <a:xfrm rot="0">
            <a:off x="11916113" y="1815697"/>
            <a:ext cx="4429215"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Neo4j</a:t>
            </a:r>
          </a:p>
        </p:txBody>
      </p:sp>
      <p:sp>
        <p:nvSpPr>
          <p:cNvPr name="TextBox 29" id="29"/>
          <p:cNvSpPr txBox="true"/>
          <p:nvPr/>
        </p:nvSpPr>
        <p:spPr>
          <a:xfrm rot="0">
            <a:off x="2225325" y="1933403"/>
            <a:ext cx="3564158"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Query</a:t>
            </a:r>
          </a:p>
        </p:txBody>
      </p:sp>
      <p:sp>
        <p:nvSpPr>
          <p:cNvPr name="TextBox 30" id="30"/>
          <p:cNvSpPr txBox="true"/>
          <p:nvPr/>
        </p:nvSpPr>
        <p:spPr>
          <a:xfrm rot="0">
            <a:off x="3309867" y="3129595"/>
            <a:ext cx="1395075" cy="6128705"/>
          </a:xfrm>
          <a:prstGeom prst="rect">
            <a:avLst/>
          </a:prstGeom>
        </p:spPr>
        <p:txBody>
          <a:bodyPr anchor="t" rtlCol="false" tIns="0" lIns="0" bIns="0" rIns="0">
            <a:spAutoFit/>
          </a:bodyPr>
          <a:lstStyle/>
          <a:p>
            <a:pPr algn="ctr">
              <a:lnSpc>
                <a:spcPts val="5293"/>
              </a:lnSpc>
              <a:spcBef>
                <a:spcPct val="0"/>
              </a:spcBef>
            </a:pPr>
            <a:r>
              <a:rPr lang="en-US" sz="4562" strike="noStrike" u="none">
                <a:solidFill>
                  <a:srgbClr val="000000"/>
                </a:solidFill>
                <a:latin typeface="Agrandir Bold"/>
              </a:rPr>
              <a:t>01</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02</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03</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04</a:t>
            </a:r>
          </a:p>
          <a:p>
            <a:pPr algn="ctr">
              <a:lnSpc>
                <a:spcPts val="5293"/>
              </a:lnSpc>
              <a:spcBef>
                <a:spcPct val="0"/>
              </a:spcBef>
            </a:pPr>
          </a:p>
          <a:p>
            <a:pPr algn="ctr" marL="0" indent="0" lvl="1">
              <a:lnSpc>
                <a:spcPts val="5293"/>
              </a:lnSpc>
              <a:spcBef>
                <a:spcPct val="0"/>
              </a:spcBef>
            </a:pPr>
            <a:r>
              <a:rPr lang="en-US" sz="4562" strike="noStrike" u="none">
                <a:solidFill>
                  <a:srgbClr val="000000"/>
                </a:solidFill>
                <a:latin typeface="Agrandir Bold"/>
              </a:rPr>
              <a:t>05</a:t>
            </a:r>
          </a:p>
        </p:txBody>
      </p:sp>
      <p:sp>
        <p:nvSpPr>
          <p:cNvPr name="Freeform 31" id="31"/>
          <p:cNvSpPr/>
          <p:nvPr/>
        </p:nvSpPr>
        <p:spPr>
          <a:xfrm flipH="false" flipV="false" rot="0">
            <a:off x="2812762" y="5229091"/>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2812762" y="6526933"/>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2812762" y="8043850"/>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grpSp>
        <p:nvGrpSpPr>
          <p:cNvPr name="Group 2" id="2"/>
          <p:cNvGrpSpPr/>
          <p:nvPr/>
        </p:nvGrpSpPr>
        <p:grpSpPr>
          <a:xfrm rot="0">
            <a:off x="5453592" y="1821817"/>
            <a:ext cx="5784752" cy="7865173"/>
            <a:chOff x="0" y="0"/>
            <a:chExt cx="1326544" cy="1803620"/>
          </a:xfrm>
        </p:grpSpPr>
        <p:sp>
          <p:nvSpPr>
            <p:cNvPr name="Freeform 3" id="3"/>
            <p:cNvSpPr/>
            <p:nvPr/>
          </p:nvSpPr>
          <p:spPr>
            <a:xfrm flipH="false" flipV="false" rot="0">
              <a:off x="0" y="0"/>
              <a:ext cx="1326544" cy="1803620"/>
            </a:xfrm>
            <a:custGeom>
              <a:avLst/>
              <a:gdLst/>
              <a:ahLst/>
              <a:cxnLst/>
              <a:rect r="r" b="b" t="t" l="l"/>
              <a:pathLst>
                <a:path h="1803620" w="1326544">
                  <a:moveTo>
                    <a:pt x="29443" y="0"/>
                  </a:moveTo>
                  <a:lnTo>
                    <a:pt x="1297100" y="0"/>
                  </a:lnTo>
                  <a:cubicBezTo>
                    <a:pt x="1304909" y="0"/>
                    <a:pt x="1312398" y="3102"/>
                    <a:pt x="1317920" y="8624"/>
                  </a:cubicBezTo>
                  <a:cubicBezTo>
                    <a:pt x="1323442" y="14145"/>
                    <a:pt x="1326544" y="21634"/>
                    <a:pt x="1326544" y="29443"/>
                  </a:cubicBezTo>
                  <a:lnTo>
                    <a:pt x="1326544" y="1774177"/>
                  </a:lnTo>
                  <a:cubicBezTo>
                    <a:pt x="1326544" y="1790438"/>
                    <a:pt x="1313361" y="1803620"/>
                    <a:pt x="1297100" y="1803620"/>
                  </a:cubicBezTo>
                  <a:lnTo>
                    <a:pt x="29443" y="1803620"/>
                  </a:lnTo>
                  <a:cubicBezTo>
                    <a:pt x="21634" y="1803620"/>
                    <a:pt x="14145" y="1800518"/>
                    <a:pt x="8624" y="1794997"/>
                  </a:cubicBezTo>
                  <a:cubicBezTo>
                    <a:pt x="3102" y="1789475"/>
                    <a:pt x="0" y="1781986"/>
                    <a:pt x="0" y="1774177"/>
                  </a:cubicBezTo>
                  <a:lnTo>
                    <a:pt x="0" y="29443"/>
                  </a:lnTo>
                  <a:cubicBezTo>
                    <a:pt x="0" y="21634"/>
                    <a:pt x="3102" y="14145"/>
                    <a:pt x="8624" y="8624"/>
                  </a:cubicBezTo>
                  <a:cubicBezTo>
                    <a:pt x="14145" y="3102"/>
                    <a:pt x="21634" y="0"/>
                    <a:pt x="29443" y="0"/>
                  </a:cubicBezTo>
                  <a:close/>
                </a:path>
              </a:pathLst>
            </a:custGeom>
            <a:solidFill>
              <a:srgbClr val="F6CB48"/>
            </a:solidFill>
          </p:spPr>
        </p:sp>
        <p:sp>
          <p:nvSpPr>
            <p:cNvPr name="TextBox 4" id="4"/>
            <p:cNvSpPr txBox="true"/>
            <p:nvPr/>
          </p:nvSpPr>
          <p:spPr>
            <a:xfrm>
              <a:off x="0" y="-104775"/>
              <a:ext cx="1326544" cy="190839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238344" y="1821817"/>
            <a:ext cx="5784752" cy="7865173"/>
            <a:chOff x="0" y="0"/>
            <a:chExt cx="1326544" cy="1803620"/>
          </a:xfrm>
        </p:grpSpPr>
        <p:sp>
          <p:nvSpPr>
            <p:cNvPr name="Freeform 6" id="6"/>
            <p:cNvSpPr/>
            <p:nvPr/>
          </p:nvSpPr>
          <p:spPr>
            <a:xfrm flipH="false" flipV="false" rot="0">
              <a:off x="0" y="0"/>
              <a:ext cx="1326544" cy="1803620"/>
            </a:xfrm>
            <a:custGeom>
              <a:avLst/>
              <a:gdLst/>
              <a:ahLst/>
              <a:cxnLst/>
              <a:rect r="r" b="b" t="t" l="l"/>
              <a:pathLst>
                <a:path h="1803620" w="1326544">
                  <a:moveTo>
                    <a:pt x="29443" y="0"/>
                  </a:moveTo>
                  <a:lnTo>
                    <a:pt x="1297100" y="0"/>
                  </a:lnTo>
                  <a:cubicBezTo>
                    <a:pt x="1304909" y="0"/>
                    <a:pt x="1312398" y="3102"/>
                    <a:pt x="1317920" y="8624"/>
                  </a:cubicBezTo>
                  <a:cubicBezTo>
                    <a:pt x="1323442" y="14145"/>
                    <a:pt x="1326544" y="21634"/>
                    <a:pt x="1326544" y="29443"/>
                  </a:cubicBezTo>
                  <a:lnTo>
                    <a:pt x="1326544" y="1774177"/>
                  </a:lnTo>
                  <a:cubicBezTo>
                    <a:pt x="1326544" y="1790438"/>
                    <a:pt x="1313361" y="1803620"/>
                    <a:pt x="1297100" y="1803620"/>
                  </a:cubicBezTo>
                  <a:lnTo>
                    <a:pt x="29443" y="1803620"/>
                  </a:lnTo>
                  <a:cubicBezTo>
                    <a:pt x="21634" y="1803620"/>
                    <a:pt x="14145" y="1800518"/>
                    <a:pt x="8624" y="1794997"/>
                  </a:cubicBezTo>
                  <a:cubicBezTo>
                    <a:pt x="3102" y="1789475"/>
                    <a:pt x="0" y="1781986"/>
                    <a:pt x="0" y="1774177"/>
                  </a:cubicBezTo>
                  <a:lnTo>
                    <a:pt x="0" y="29443"/>
                  </a:lnTo>
                  <a:cubicBezTo>
                    <a:pt x="0" y="21634"/>
                    <a:pt x="3102" y="14145"/>
                    <a:pt x="8624" y="8624"/>
                  </a:cubicBezTo>
                  <a:cubicBezTo>
                    <a:pt x="14145" y="3102"/>
                    <a:pt x="21634" y="0"/>
                    <a:pt x="29443" y="0"/>
                  </a:cubicBezTo>
                  <a:close/>
                </a:path>
              </a:pathLst>
            </a:custGeom>
            <a:solidFill>
              <a:srgbClr val="E89AB0"/>
            </a:solidFill>
          </p:spPr>
        </p:sp>
        <p:sp>
          <p:nvSpPr>
            <p:cNvPr name="TextBox 7" id="7"/>
            <p:cNvSpPr txBox="true"/>
            <p:nvPr/>
          </p:nvSpPr>
          <p:spPr>
            <a:xfrm>
              <a:off x="0" y="-104775"/>
              <a:ext cx="1326544" cy="190839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561216" y="1812292"/>
            <a:ext cx="2892376" cy="7865173"/>
            <a:chOff x="0" y="0"/>
            <a:chExt cx="663272" cy="1803620"/>
          </a:xfrm>
        </p:grpSpPr>
        <p:sp>
          <p:nvSpPr>
            <p:cNvPr name="Freeform 10" id="10"/>
            <p:cNvSpPr/>
            <p:nvPr/>
          </p:nvSpPr>
          <p:spPr>
            <a:xfrm flipH="false" flipV="false" rot="0">
              <a:off x="0" y="0"/>
              <a:ext cx="663272" cy="1803620"/>
            </a:xfrm>
            <a:custGeom>
              <a:avLst/>
              <a:gdLst/>
              <a:ahLst/>
              <a:cxnLst/>
              <a:rect r="r" b="b" t="t" l="l"/>
              <a:pathLst>
                <a:path h="1803620" w="663272">
                  <a:moveTo>
                    <a:pt x="58887" y="0"/>
                  </a:moveTo>
                  <a:lnTo>
                    <a:pt x="604385" y="0"/>
                  </a:lnTo>
                  <a:cubicBezTo>
                    <a:pt x="636907" y="0"/>
                    <a:pt x="663272" y="26364"/>
                    <a:pt x="663272" y="58887"/>
                  </a:cubicBezTo>
                  <a:lnTo>
                    <a:pt x="663272" y="1744734"/>
                  </a:lnTo>
                  <a:cubicBezTo>
                    <a:pt x="663272" y="1777256"/>
                    <a:pt x="636907" y="1803620"/>
                    <a:pt x="604385" y="1803620"/>
                  </a:cubicBezTo>
                  <a:lnTo>
                    <a:pt x="58887" y="1803620"/>
                  </a:lnTo>
                  <a:cubicBezTo>
                    <a:pt x="26364" y="1803620"/>
                    <a:pt x="0" y="1777256"/>
                    <a:pt x="0" y="1744734"/>
                  </a:cubicBezTo>
                  <a:lnTo>
                    <a:pt x="0" y="58887"/>
                  </a:lnTo>
                  <a:cubicBezTo>
                    <a:pt x="0" y="26364"/>
                    <a:pt x="26364" y="0"/>
                    <a:pt x="58887" y="0"/>
                  </a:cubicBezTo>
                  <a:close/>
                </a:path>
              </a:pathLst>
            </a:custGeom>
            <a:solidFill>
              <a:srgbClr val="E89AB0"/>
            </a:solidFill>
          </p:spPr>
        </p:sp>
        <p:sp>
          <p:nvSpPr>
            <p:cNvPr name="TextBox 11" id="11"/>
            <p:cNvSpPr txBox="true"/>
            <p:nvPr/>
          </p:nvSpPr>
          <p:spPr>
            <a:xfrm>
              <a:off x="0" y="-104775"/>
              <a:ext cx="663272" cy="1908395"/>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561216" y="1812292"/>
            <a:ext cx="2892376" cy="1023131"/>
            <a:chOff x="0" y="0"/>
            <a:chExt cx="406400" cy="143757"/>
          </a:xfrm>
        </p:grpSpPr>
        <p:sp>
          <p:nvSpPr>
            <p:cNvPr name="Freeform 13" id="13"/>
            <p:cNvSpPr/>
            <p:nvPr/>
          </p:nvSpPr>
          <p:spPr>
            <a:xfrm flipH="false" flipV="false" rot="0">
              <a:off x="0" y="0"/>
              <a:ext cx="406400" cy="143757"/>
            </a:xfrm>
            <a:custGeom>
              <a:avLst/>
              <a:gdLst/>
              <a:ahLst/>
              <a:cxnLst/>
              <a:rect r="r" b="b" t="t" l="l"/>
              <a:pathLst>
                <a:path h="143757" w="406400">
                  <a:moveTo>
                    <a:pt x="58887" y="0"/>
                  </a:moveTo>
                  <a:lnTo>
                    <a:pt x="347513" y="0"/>
                  </a:lnTo>
                  <a:cubicBezTo>
                    <a:pt x="380036" y="0"/>
                    <a:pt x="406400" y="26364"/>
                    <a:pt x="406400" y="58887"/>
                  </a:cubicBezTo>
                  <a:lnTo>
                    <a:pt x="406400" y="84871"/>
                  </a:lnTo>
                  <a:cubicBezTo>
                    <a:pt x="406400" y="117393"/>
                    <a:pt x="380036" y="143757"/>
                    <a:pt x="347513" y="143757"/>
                  </a:cubicBezTo>
                  <a:lnTo>
                    <a:pt x="58887" y="143757"/>
                  </a:lnTo>
                  <a:cubicBezTo>
                    <a:pt x="26364" y="143757"/>
                    <a:pt x="0" y="117393"/>
                    <a:pt x="0" y="84871"/>
                  </a:cubicBezTo>
                  <a:lnTo>
                    <a:pt x="0" y="58887"/>
                  </a:lnTo>
                  <a:cubicBezTo>
                    <a:pt x="0" y="26364"/>
                    <a:pt x="26364" y="0"/>
                    <a:pt x="58887" y="0"/>
                  </a:cubicBezTo>
                  <a:close/>
                </a:path>
              </a:pathLst>
            </a:custGeom>
            <a:solidFill>
              <a:srgbClr val="000000"/>
            </a:solidFill>
          </p:spPr>
        </p:sp>
        <p:sp>
          <p:nvSpPr>
            <p:cNvPr name="TextBox 14" id="14"/>
            <p:cNvSpPr txBox="true"/>
            <p:nvPr/>
          </p:nvSpPr>
          <p:spPr>
            <a:xfrm>
              <a:off x="0" y="-104775"/>
              <a:ext cx="406400" cy="248532"/>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true" flipV="false" rot="0">
            <a:off x="-6377884" y="-1948043"/>
            <a:ext cx="10964701" cy="10188202"/>
          </a:xfrm>
          <a:custGeom>
            <a:avLst/>
            <a:gdLst/>
            <a:ahLst/>
            <a:cxnLst/>
            <a:rect r="r" b="b" t="t" l="l"/>
            <a:pathLst>
              <a:path h="10188202" w="10964701">
                <a:moveTo>
                  <a:pt x="10964701" y="0"/>
                </a:moveTo>
                <a:lnTo>
                  <a:pt x="0" y="0"/>
                </a:lnTo>
                <a:lnTo>
                  <a:pt x="0" y="10188202"/>
                </a:lnTo>
                <a:lnTo>
                  <a:pt x="10964701" y="10188202"/>
                </a:lnTo>
                <a:lnTo>
                  <a:pt x="10964701"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1238344" y="1821817"/>
            <a:ext cx="5784752" cy="1023131"/>
            <a:chOff x="0" y="0"/>
            <a:chExt cx="812800" cy="143757"/>
          </a:xfrm>
        </p:grpSpPr>
        <p:sp>
          <p:nvSpPr>
            <p:cNvPr name="Freeform 17" id="17"/>
            <p:cNvSpPr/>
            <p:nvPr/>
          </p:nvSpPr>
          <p:spPr>
            <a:xfrm flipH="false" flipV="false" rot="0">
              <a:off x="0" y="0"/>
              <a:ext cx="812800" cy="143757"/>
            </a:xfrm>
            <a:custGeom>
              <a:avLst/>
              <a:gdLst/>
              <a:ahLst/>
              <a:cxnLst/>
              <a:rect r="r" b="b" t="t" l="l"/>
              <a:pathLst>
                <a:path h="143757" w="812800">
                  <a:moveTo>
                    <a:pt x="29443" y="0"/>
                  </a:moveTo>
                  <a:lnTo>
                    <a:pt x="783357" y="0"/>
                  </a:lnTo>
                  <a:cubicBezTo>
                    <a:pt x="791166" y="0"/>
                    <a:pt x="798655" y="3102"/>
                    <a:pt x="804176" y="8624"/>
                  </a:cubicBezTo>
                  <a:cubicBezTo>
                    <a:pt x="809698" y="14145"/>
                    <a:pt x="812800" y="21634"/>
                    <a:pt x="812800" y="29443"/>
                  </a:cubicBezTo>
                  <a:lnTo>
                    <a:pt x="812800" y="114314"/>
                  </a:lnTo>
                  <a:cubicBezTo>
                    <a:pt x="812800" y="122123"/>
                    <a:pt x="809698" y="129612"/>
                    <a:pt x="804176" y="135134"/>
                  </a:cubicBezTo>
                  <a:cubicBezTo>
                    <a:pt x="798655" y="140655"/>
                    <a:pt x="791166" y="143757"/>
                    <a:pt x="783357" y="143757"/>
                  </a:cubicBezTo>
                  <a:lnTo>
                    <a:pt x="29443" y="143757"/>
                  </a:lnTo>
                  <a:cubicBezTo>
                    <a:pt x="21634" y="143757"/>
                    <a:pt x="14145" y="140655"/>
                    <a:pt x="8624" y="135134"/>
                  </a:cubicBezTo>
                  <a:cubicBezTo>
                    <a:pt x="3102" y="129612"/>
                    <a:pt x="0" y="122123"/>
                    <a:pt x="0" y="114314"/>
                  </a:cubicBezTo>
                  <a:lnTo>
                    <a:pt x="0" y="29443"/>
                  </a:lnTo>
                  <a:cubicBezTo>
                    <a:pt x="0" y="21634"/>
                    <a:pt x="3102" y="14145"/>
                    <a:pt x="8624" y="8624"/>
                  </a:cubicBezTo>
                  <a:cubicBezTo>
                    <a:pt x="14145" y="3102"/>
                    <a:pt x="21634" y="0"/>
                    <a:pt x="29443" y="0"/>
                  </a:cubicBezTo>
                  <a:close/>
                </a:path>
              </a:pathLst>
            </a:custGeom>
            <a:solidFill>
              <a:srgbClr val="000000"/>
            </a:solidFill>
          </p:spPr>
        </p:sp>
        <p:sp>
          <p:nvSpPr>
            <p:cNvPr name="TextBox 18" id="18"/>
            <p:cNvSpPr txBox="true"/>
            <p:nvPr/>
          </p:nvSpPr>
          <p:spPr>
            <a:xfrm>
              <a:off x="0" y="-104775"/>
              <a:ext cx="812800" cy="248532"/>
            </a:xfrm>
            <a:prstGeom prst="rect">
              <a:avLst/>
            </a:prstGeom>
          </p:spPr>
          <p:txBody>
            <a:bodyPr anchor="ctr" rtlCol="false" tIns="50800" lIns="50800" bIns="50800" rIns="50800"/>
            <a:lstStyle/>
            <a:p>
              <a:pPr algn="ctr">
                <a:lnSpc>
                  <a:spcPts val="2940"/>
                </a:lnSpc>
              </a:pPr>
            </a:p>
          </p:txBody>
        </p:sp>
      </p:grpSp>
      <p:sp>
        <p:nvSpPr>
          <p:cNvPr name="Freeform 19" id="19"/>
          <p:cNvSpPr/>
          <p:nvPr/>
        </p:nvSpPr>
        <p:spPr>
          <a:xfrm flipH="false" flipV="false" rot="0">
            <a:off x="8345968" y="-4790941"/>
            <a:ext cx="12659111" cy="9581881"/>
          </a:xfrm>
          <a:custGeom>
            <a:avLst/>
            <a:gdLst/>
            <a:ahLst/>
            <a:cxnLst/>
            <a:rect r="r" b="b" t="t" l="l"/>
            <a:pathLst>
              <a:path h="9581881" w="12659111">
                <a:moveTo>
                  <a:pt x="0" y="0"/>
                </a:moveTo>
                <a:lnTo>
                  <a:pt x="12659111" y="0"/>
                </a:lnTo>
                <a:lnTo>
                  <a:pt x="12659111" y="9581882"/>
                </a:lnTo>
                <a:lnTo>
                  <a:pt x="0" y="9581882"/>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5453592" y="1812292"/>
            <a:ext cx="5784752" cy="1023131"/>
            <a:chOff x="0" y="0"/>
            <a:chExt cx="812800" cy="143757"/>
          </a:xfrm>
        </p:grpSpPr>
        <p:sp>
          <p:nvSpPr>
            <p:cNvPr name="Freeform 21" id="21"/>
            <p:cNvSpPr/>
            <p:nvPr/>
          </p:nvSpPr>
          <p:spPr>
            <a:xfrm flipH="false" flipV="false" rot="0">
              <a:off x="0" y="0"/>
              <a:ext cx="812800" cy="143757"/>
            </a:xfrm>
            <a:custGeom>
              <a:avLst/>
              <a:gdLst/>
              <a:ahLst/>
              <a:cxnLst/>
              <a:rect r="r" b="b" t="t" l="l"/>
              <a:pathLst>
                <a:path h="143757" w="812800">
                  <a:moveTo>
                    <a:pt x="29443" y="0"/>
                  </a:moveTo>
                  <a:lnTo>
                    <a:pt x="783357" y="0"/>
                  </a:lnTo>
                  <a:cubicBezTo>
                    <a:pt x="791166" y="0"/>
                    <a:pt x="798655" y="3102"/>
                    <a:pt x="804176" y="8624"/>
                  </a:cubicBezTo>
                  <a:cubicBezTo>
                    <a:pt x="809698" y="14145"/>
                    <a:pt x="812800" y="21634"/>
                    <a:pt x="812800" y="29443"/>
                  </a:cubicBezTo>
                  <a:lnTo>
                    <a:pt x="812800" y="114314"/>
                  </a:lnTo>
                  <a:cubicBezTo>
                    <a:pt x="812800" y="122123"/>
                    <a:pt x="809698" y="129612"/>
                    <a:pt x="804176" y="135134"/>
                  </a:cubicBezTo>
                  <a:cubicBezTo>
                    <a:pt x="798655" y="140655"/>
                    <a:pt x="791166" y="143757"/>
                    <a:pt x="783357" y="143757"/>
                  </a:cubicBezTo>
                  <a:lnTo>
                    <a:pt x="29443" y="143757"/>
                  </a:lnTo>
                  <a:cubicBezTo>
                    <a:pt x="21634" y="143757"/>
                    <a:pt x="14145" y="140655"/>
                    <a:pt x="8624" y="135134"/>
                  </a:cubicBezTo>
                  <a:cubicBezTo>
                    <a:pt x="3102" y="129612"/>
                    <a:pt x="0" y="122123"/>
                    <a:pt x="0" y="114314"/>
                  </a:cubicBezTo>
                  <a:lnTo>
                    <a:pt x="0" y="29443"/>
                  </a:lnTo>
                  <a:cubicBezTo>
                    <a:pt x="0" y="21634"/>
                    <a:pt x="3102" y="14145"/>
                    <a:pt x="8624" y="8624"/>
                  </a:cubicBezTo>
                  <a:cubicBezTo>
                    <a:pt x="14145" y="3102"/>
                    <a:pt x="21634" y="0"/>
                    <a:pt x="29443" y="0"/>
                  </a:cubicBezTo>
                  <a:close/>
                </a:path>
              </a:pathLst>
            </a:custGeom>
            <a:solidFill>
              <a:srgbClr val="000000"/>
            </a:solidFill>
          </p:spPr>
        </p:sp>
        <p:sp>
          <p:nvSpPr>
            <p:cNvPr name="TextBox 22" id="22"/>
            <p:cNvSpPr txBox="true"/>
            <p:nvPr/>
          </p:nvSpPr>
          <p:spPr>
            <a:xfrm>
              <a:off x="0" y="-104775"/>
              <a:ext cx="812800" cy="248532"/>
            </a:xfrm>
            <a:prstGeom prst="rect">
              <a:avLst/>
            </a:prstGeom>
          </p:spPr>
          <p:txBody>
            <a:bodyPr anchor="ctr" rtlCol="false" tIns="50800" lIns="50800" bIns="50800" rIns="50800"/>
            <a:lstStyle/>
            <a:p>
              <a:pPr algn="ctr">
                <a:lnSpc>
                  <a:spcPts val="2940"/>
                </a:lnSpc>
              </a:pPr>
            </a:p>
          </p:txBody>
        </p:sp>
      </p:grpSp>
      <p:sp>
        <p:nvSpPr>
          <p:cNvPr name="Freeform 23" id="23"/>
          <p:cNvSpPr/>
          <p:nvPr/>
        </p:nvSpPr>
        <p:spPr>
          <a:xfrm flipH="false" flipV="false" rot="0">
            <a:off x="2812762" y="3932520"/>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5942721" y="3041283"/>
            <a:ext cx="4429215" cy="8128955"/>
          </a:xfrm>
          <a:prstGeom prst="rect">
            <a:avLst/>
          </a:prstGeom>
        </p:spPr>
        <p:txBody>
          <a:bodyPr anchor="t" rtlCol="false" tIns="0" lIns="0" bIns="0" rIns="0">
            <a:spAutoFit/>
          </a:bodyPr>
          <a:lstStyle/>
          <a:p>
            <a:pPr algn="ctr">
              <a:lnSpc>
                <a:spcPts val="5293"/>
              </a:lnSpc>
            </a:pPr>
            <a:r>
              <a:rPr lang="en-US" sz="4562">
                <a:solidFill>
                  <a:srgbClr val="000000"/>
                </a:solidFill>
                <a:latin typeface="Agrandir Bold"/>
              </a:rPr>
              <a:t>2128,18</a:t>
            </a:r>
            <a:r>
              <a:rPr lang="en-US" sz="4562">
                <a:solidFill>
                  <a:srgbClr val="000000"/>
                </a:solidFill>
                <a:latin typeface="Agrandir Bold"/>
              </a:rPr>
              <a:t> ms</a:t>
            </a:r>
          </a:p>
          <a:p>
            <a:pPr algn="ctr">
              <a:lnSpc>
                <a:spcPts val="5293"/>
              </a:lnSpc>
            </a:pPr>
          </a:p>
          <a:p>
            <a:pPr algn="ctr">
              <a:lnSpc>
                <a:spcPts val="5293"/>
              </a:lnSpc>
            </a:pPr>
            <a:r>
              <a:rPr lang="en-US" sz="4562">
                <a:solidFill>
                  <a:srgbClr val="000000"/>
                </a:solidFill>
                <a:latin typeface="Agrandir Bold"/>
              </a:rPr>
              <a:t>573,87 ms</a:t>
            </a:r>
          </a:p>
          <a:p>
            <a:pPr algn="ctr">
              <a:lnSpc>
                <a:spcPts val="5293"/>
              </a:lnSpc>
            </a:pPr>
          </a:p>
          <a:p>
            <a:pPr algn="ctr">
              <a:lnSpc>
                <a:spcPts val="5293"/>
              </a:lnSpc>
            </a:pPr>
            <a:r>
              <a:rPr lang="en-US" sz="4562">
                <a:solidFill>
                  <a:srgbClr val="000000"/>
                </a:solidFill>
                <a:latin typeface="Agrandir Bold"/>
              </a:rPr>
              <a:t>90,22 ms</a:t>
            </a:r>
          </a:p>
          <a:p>
            <a:pPr algn="ctr">
              <a:lnSpc>
                <a:spcPts val="5293"/>
              </a:lnSpc>
            </a:pPr>
          </a:p>
          <a:p>
            <a:pPr algn="ctr">
              <a:lnSpc>
                <a:spcPts val="5293"/>
              </a:lnSpc>
            </a:pPr>
            <a:r>
              <a:rPr lang="en-US" sz="4562">
                <a:solidFill>
                  <a:srgbClr val="000000"/>
                </a:solidFill>
                <a:latin typeface="Agrandir Bold"/>
              </a:rPr>
              <a:t>82,32 ms</a:t>
            </a:r>
          </a:p>
          <a:p>
            <a:pPr algn="ctr">
              <a:lnSpc>
                <a:spcPts val="5293"/>
              </a:lnSpc>
            </a:pPr>
          </a:p>
          <a:p>
            <a:pPr algn="ctr">
              <a:lnSpc>
                <a:spcPts val="5293"/>
              </a:lnSpc>
            </a:pPr>
          </a:p>
          <a:p>
            <a:pPr algn="ctr">
              <a:lnSpc>
                <a:spcPts val="5293"/>
              </a:lnSpc>
            </a:pPr>
          </a:p>
          <a:p>
            <a:pPr algn="ctr">
              <a:lnSpc>
                <a:spcPts val="5293"/>
              </a:lnSpc>
            </a:pPr>
          </a:p>
          <a:p>
            <a:pPr algn="ctr">
              <a:lnSpc>
                <a:spcPts val="5293"/>
              </a:lnSpc>
            </a:pPr>
          </a:p>
        </p:txBody>
      </p:sp>
      <p:sp>
        <p:nvSpPr>
          <p:cNvPr name="TextBox 25" id="25"/>
          <p:cNvSpPr txBox="true"/>
          <p:nvPr/>
        </p:nvSpPr>
        <p:spPr>
          <a:xfrm rot="0">
            <a:off x="12028919" y="3041283"/>
            <a:ext cx="4429215" cy="8014147"/>
          </a:xfrm>
          <a:prstGeom prst="rect">
            <a:avLst/>
          </a:prstGeom>
        </p:spPr>
        <p:txBody>
          <a:bodyPr anchor="t" rtlCol="false" tIns="0" lIns="0" bIns="0" rIns="0">
            <a:spAutoFit/>
          </a:bodyPr>
          <a:lstStyle/>
          <a:p>
            <a:pPr algn="ctr">
              <a:lnSpc>
                <a:spcPts val="5177"/>
              </a:lnSpc>
            </a:pPr>
            <a:r>
              <a:rPr lang="en-US" sz="4462">
                <a:solidFill>
                  <a:srgbClr val="000000"/>
                </a:solidFill>
                <a:latin typeface="Agrandir Bold"/>
              </a:rPr>
              <a:t>2453,82</a:t>
            </a:r>
            <a:r>
              <a:rPr lang="en-US" sz="4462">
                <a:solidFill>
                  <a:srgbClr val="000000"/>
                </a:solidFill>
                <a:latin typeface="Agrandir Bold"/>
              </a:rPr>
              <a:t> ms</a:t>
            </a:r>
          </a:p>
          <a:p>
            <a:pPr algn="ctr">
              <a:lnSpc>
                <a:spcPts val="5177"/>
              </a:lnSpc>
            </a:pPr>
          </a:p>
          <a:p>
            <a:pPr algn="ctr">
              <a:lnSpc>
                <a:spcPts val="5177"/>
              </a:lnSpc>
            </a:pPr>
            <a:r>
              <a:rPr lang="en-US" sz="4462">
                <a:solidFill>
                  <a:srgbClr val="000000"/>
                </a:solidFill>
                <a:latin typeface="Agrandir Bold"/>
              </a:rPr>
              <a:t>318,80ms</a:t>
            </a:r>
          </a:p>
          <a:p>
            <a:pPr algn="ctr">
              <a:lnSpc>
                <a:spcPts val="5177"/>
              </a:lnSpc>
            </a:pPr>
          </a:p>
          <a:p>
            <a:pPr algn="ctr">
              <a:lnSpc>
                <a:spcPts val="5177"/>
              </a:lnSpc>
            </a:pPr>
            <a:r>
              <a:rPr lang="en-US" sz="4462">
                <a:solidFill>
                  <a:srgbClr val="000000"/>
                </a:solidFill>
                <a:latin typeface="Agrandir Bold"/>
              </a:rPr>
              <a:t>28,20 ms</a:t>
            </a:r>
          </a:p>
          <a:p>
            <a:pPr algn="ctr">
              <a:lnSpc>
                <a:spcPts val="5177"/>
              </a:lnSpc>
            </a:pPr>
          </a:p>
          <a:p>
            <a:pPr algn="ctr">
              <a:lnSpc>
                <a:spcPts val="5177"/>
              </a:lnSpc>
            </a:pPr>
            <a:r>
              <a:rPr lang="en-US" sz="4462">
                <a:solidFill>
                  <a:srgbClr val="000000"/>
                </a:solidFill>
                <a:latin typeface="Agrandir Bold"/>
              </a:rPr>
              <a:t>337,37 ms</a:t>
            </a:r>
          </a:p>
          <a:p>
            <a:pPr algn="ctr">
              <a:lnSpc>
                <a:spcPts val="5177"/>
              </a:lnSpc>
            </a:pPr>
          </a:p>
          <a:p>
            <a:pPr algn="ctr">
              <a:lnSpc>
                <a:spcPts val="5177"/>
              </a:lnSpc>
            </a:pPr>
          </a:p>
          <a:p>
            <a:pPr algn="ctr">
              <a:lnSpc>
                <a:spcPts val="5177"/>
              </a:lnSpc>
            </a:pPr>
          </a:p>
          <a:p>
            <a:pPr algn="ctr">
              <a:lnSpc>
                <a:spcPts val="5177"/>
              </a:lnSpc>
            </a:pPr>
          </a:p>
          <a:p>
            <a:pPr algn="ctr">
              <a:lnSpc>
                <a:spcPts val="5177"/>
              </a:lnSpc>
            </a:pPr>
          </a:p>
        </p:txBody>
      </p:sp>
      <p:sp>
        <p:nvSpPr>
          <p:cNvPr name="TextBox 26" id="26"/>
          <p:cNvSpPr txBox="true"/>
          <p:nvPr/>
        </p:nvSpPr>
        <p:spPr>
          <a:xfrm rot="0">
            <a:off x="-3217576" y="145280"/>
            <a:ext cx="16230600" cy="1235773"/>
          </a:xfrm>
          <a:prstGeom prst="rect">
            <a:avLst/>
          </a:prstGeom>
        </p:spPr>
        <p:txBody>
          <a:bodyPr anchor="t" rtlCol="false" tIns="0" lIns="0" bIns="0" rIns="0">
            <a:spAutoFit/>
          </a:bodyPr>
          <a:lstStyle/>
          <a:p>
            <a:pPr algn="ctr">
              <a:lnSpc>
                <a:spcPts val="8134"/>
              </a:lnSpc>
            </a:pPr>
            <a:r>
              <a:rPr lang="en-US" sz="7012">
                <a:solidFill>
                  <a:srgbClr val="E89AB0"/>
                </a:solidFill>
                <a:latin typeface="Agrandir Heavy"/>
              </a:rPr>
              <a:t>TIME ANALYSIS</a:t>
            </a:r>
          </a:p>
        </p:txBody>
      </p:sp>
      <p:sp>
        <p:nvSpPr>
          <p:cNvPr name="TextBox 27" id="27"/>
          <p:cNvSpPr txBox="true"/>
          <p:nvPr/>
        </p:nvSpPr>
        <p:spPr>
          <a:xfrm rot="0">
            <a:off x="5942721" y="1815697"/>
            <a:ext cx="4429215"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SQLite</a:t>
            </a:r>
          </a:p>
        </p:txBody>
      </p:sp>
      <p:sp>
        <p:nvSpPr>
          <p:cNvPr name="TextBox 28" id="28"/>
          <p:cNvSpPr txBox="true"/>
          <p:nvPr/>
        </p:nvSpPr>
        <p:spPr>
          <a:xfrm rot="0">
            <a:off x="11916113" y="1815697"/>
            <a:ext cx="4429215"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Neo4j</a:t>
            </a:r>
          </a:p>
        </p:txBody>
      </p:sp>
      <p:sp>
        <p:nvSpPr>
          <p:cNvPr name="TextBox 29" id="29"/>
          <p:cNvSpPr txBox="true"/>
          <p:nvPr/>
        </p:nvSpPr>
        <p:spPr>
          <a:xfrm rot="0">
            <a:off x="2225325" y="1933403"/>
            <a:ext cx="3564158" cy="902020"/>
          </a:xfrm>
          <a:prstGeom prst="rect">
            <a:avLst/>
          </a:prstGeom>
        </p:spPr>
        <p:txBody>
          <a:bodyPr anchor="t" rtlCol="false" tIns="0" lIns="0" bIns="0" rIns="0">
            <a:spAutoFit/>
          </a:bodyPr>
          <a:lstStyle/>
          <a:p>
            <a:pPr algn="ctr">
              <a:lnSpc>
                <a:spcPts val="5873"/>
              </a:lnSpc>
            </a:pPr>
            <a:r>
              <a:rPr lang="en-US" sz="5062">
                <a:solidFill>
                  <a:srgbClr val="E89AB0"/>
                </a:solidFill>
                <a:latin typeface="Agrandir Bold"/>
              </a:rPr>
              <a:t>Query</a:t>
            </a:r>
          </a:p>
        </p:txBody>
      </p:sp>
      <p:sp>
        <p:nvSpPr>
          <p:cNvPr name="TextBox 30" id="30"/>
          <p:cNvSpPr txBox="true"/>
          <p:nvPr/>
        </p:nvSpPr>
        <p:spPr>
          <a:xfrm rot="0">
            <a:off x="3309867" y="3129595"/>
            <a:ext cx="1395075" cy="6128705"/>
          </a:xfrm>
          <a:prstGeom prst="rect">
            <a:avLst/>
          </a:prstGeom>
        </p:spPr>
        <p:txBody>
          <a:bodyPr anchor="t" rtlCol="false" tIns="0" lIns="0" bIns="0" rIns="0">
            <a:spAutoFit/>
          </a:bodyPr>
          <a:lstStyle/>
          <a:p>
            <a:pPr algn="ctr">
              <a:lnSpc>
                <a:spcPts val="5293"/>
              </a:lnSpc>
              <a:spcBef>
                <a:spcPct val="0"/>
              </a:spcBef>
            </a:pPr>
            <a:r>
              <a:rPr lang="en-US" sz="4562" strike="noStrike" u="none">
                <a:solidFill>
                  <a:srgbClr val="000000"/>
                </a:solidFill>
                <a:latin typeface="Agrandir Bold"/>
              </a:rPr>
              <a:t>06</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07</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08</a:t>
            </a:r>
          </a:p>
          <a:p>
            <a:pPr algn="ctr">
              <a:lnSpc>
                <a:spcPts val="5293"/>
              </a:lnSpc>
              <a:spcBef>
                <a:spcPct val="0"/>
              </a:spcBef>
            </a:pPr>
          </a:p>
          <a:p>
            <a:pPr algn="ctr">
              <a:lnSpc>
                <a:spcPts val="5293"/>
              </a:lnSpc>
              <a:spcBef>
                <a:spcPct val="0"/>
              </a:spcBef>
            </a:pPr>
            <a:r>
              <a:rPr lang="en-US" sz="4562" strike="noStrike" u="none">
                <a:solidFill>
                  <a:srgbClr val="000000"/>
                </a:solidFill>
                <a:latin typeface="Agrandir Bold"/>
              </a:rPr>
              <a:t>09</a:t>
            </a:r>
          </a:p>
          <a:p>
            <a:pPr algn="ctr">
              <a:lnSpc>
                <a:spcPts val="5293"/>
              </a:lnSpc>
              <a:spcBef>
                <a:spcPct val="0"/>
              </a:spcBef>
            </a:pPr>
          </a:p>
          <a:p>
            <a:pPr algn="ctr" marL="0" indent="0" lvl="1">
              <a:lnSpc>
                <a:spcPts val="5293"/>
              </a:lnSpc>
              <a:spcBef>
                <a:spcPct val="0"/>
              </a:spcBef>
            </a:pPr>
          </a:p>
        </p:txBody>
      </p:sp>
      <p:sp>
        <p:nvSpPr>
          <p:cNvPr name="Freeform 31" id="31"/>
          <p:cNvSpPr/>
          <p:nvPr/>
        </p:nvSpPr>
        <p:spPr>
          <a:xfrm flipH="false" flipV="false" rot="0">
            <a:off x="2812762" y="5229091"/>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2812762" y="6526933"/>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2812762" y="8043850"/>
            <a:ext cx="13645372" cy="297717"/>
          </a:xfrm>
          <a:custGeom>
            <a:avLst/>
            <a:gdLst/>
            <a:ahLst/>
            <a:cxnLst/>
            <a:rect r="r" b="b" t="t" l="l"/>
            <a:pathLst>
              <a:path h="297717" w="13645372">
                <a:moveTo>
                  <a:pt x="0" y="0"/>
                </a:moveTo>
                <a:lnTo>
                  <a:pt x="13645372" y="0"/>
                </a:lnTo>
                <a:lnTo>
                  <a:pt x="13645372" y="297717"/>
                </a:lnTo>
                <a:lnTo>
                  <a:pt x="0" y="297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18733" y="-35806"/>
            <a:ext cx="10964701" cy="10188202"/>
          </a:xfrm>
          <a:custGeom>
            <a:avLst/>
            <a:gdLst/>
            <a:ahLst/>
            <a:cxnLst/>
            <a:rect r="r" b="b" t="t" l="l"/>
            <a:pathLst>
              <a:path h="10188202" w="10964701">
                <a:moveTo>
                  <a:pt x="10964701" y="0"/>
                </a:moveTo>
                <a:lnTo>
                  <a:pt x="0" y="0"/>
                </a:lnTo>
                <a:lnTo>
                  <a:pt x="0" y="10188202"/>
                </a:lnTo>
                <a:lnTo>
                  <a:pt x="10964701" y="10188202"/>
                </a:lnTo>
                <a:lnTo>
                  <a:pt x="10964701"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45968" y="-4790941"/>
            <a:ext cx="12659111" cy="9581881"/>
          </a:xfrm>
          <a:custGeom>
            <a:avLst/>
            <a:gdLst/>
            <a:ahLst/>
            <a:cxnLst/>
            <a:rect r="r" b="b" t="t" l="l"/>
            <a:pathLst>
              <a:path h="9581881" w="12659111">
                <a:moveTo>
                  <a:pt x="0" y="0"/>
                </a:moveTo>
                <a:lnTo>
                  <a:pt x="12659111" y="0"/>
                </a:lnTo>
                <a:lnTo>
                  <a:pt x="12659111" y="9581882"/>
                </a:lnTo>
                <a:lnTo>
                  <a:pt x="0" y="9581882"/>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48403" y="7925865"/>
            <a:ext cx="558191" cy="670317"/>
          </a:xfrm>
          <a:custGeom>
            <a:avLst/>
            <a:gdLst/>
            <a:ahLst/>
            <a:cxnLst/>
            <a:rect r="r" b="b" t="t" l="l"/>
            <a:pathLst>
              <a:path h="670317" w="558191">
                <a:moveTo>
                  <a:pt x="0" y="0"/>
                </a:moveTo>
                <a:lnTo>
                  <a:pt x="558191" y="0"/>
                </a:lnTo>
                <a:lnTo>
                  <a:pt x="558191" y="670317"/>
                </a:lnTo>
                <a:lnTo>
                  <a:pt x="0" y="670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10292" y="458309"/>
            <a:ext cx="16230600" cy="1235773"/>
          </a:xfrm>
          <a:prstGeom prst="rect">
            <a:avLst/>
          </a:prstGeom>
        </p:spPr>
        <p:txBody>
          <a:bodyPr anchor="t" rtlCol="false" tIns="0" lIns="0" bIns="0" rIns="0">
            <a:spAutoFit/>
          </a:bodyPr>
          <a:lstStyle/>
          <a:p>
            <a:pPr algn="ctr">
              <a:lnSpc>
                <a:spcPts val="8134"/>
              </a:lnSpc>
            </a:pPr>
            <a:r>
              <a:rPr lang="en-US" sz="7012">
                <a:solidFill>
                  <a:srgbClr val="E89AB0"/>
                </a:solidFill>
                <a:latin typeface="Agrandir Heavy"/>
              </a:rPr>
              <a:t>FINAL DISCUSSION</a:t>
            </a:r>
          </a:p>
        </p:txBody>
      </p:sp>
      <p:sp>
        <p:nvSpPr>
          <p:cNvPr name="TextBox 7" id="7"/>
          <p:cNvSpPr txBox="true"/>
          <p:nvPr/>
        </p:nvSpPr>
        <p:spPr>
          <a:xfrm rot="0">
            <a:off x="1377894" y="2084608"/>
            <a:ext cx="9904622" cy="1165225"/>
          </a:xfrm>
          <a:prstGeom prst="rect">
            <a:avLst/>
          </a:prstGeom>
        </p:spPr>
        <p:txBody>
          <a:bodyPr anchor="t" rtlCol="false" tIns="0" lIns="0" bIns="0" rIns="0">
            <a:spAutoFit/>
          </a:bodyPr>
          <a:lstStyle/>
          <a:p>
            <a:pPr algn="ctr" marL="0" indent="0" lvl="0">
              <a:lnSpc>
                <a:spcPts val="2900"/>
              </a:lnSpc>
              <a:spcBef>
                <a:spcPct val="0"/>
              </a:spcBef>
            </a:pPr>
            <a:r>
              <a:rPr lang="en-US" sz="2500" strike="noStrike" u="none">
                <a:solidFill>
                  <a:srgbClr val="F6CB48"/>
                </a:solidFill>
                <a:latin typeface="Agrandir"/>
              </a:rPr>
              <a:t>SQLite performs better in situations where there is some kind of Data Aggregation,a clear example is the query 9, where we have to calculate an Average Value.</a:t>
            </a:r>
          </a:p>
        </p:txBody>
      </p:sp>
      <p:sp>
        <p:nvSpPr>
          <p:cNvPr name="TextBox 8" id="8"/>
          <p:cNvSpPr txBox="true"/>
          <p:nvPr/>
        </p:nvSpPr>
        <p:spPr>
          <a:xfrm rot="0">
            <a:off x="1377894" y="5181466"/>
            <a:ext cx="10057401" cy="1527175"/>
          </a:xfrm>
          <a:prstGeom prst="rect">
            <a:avLst/>
          </a:prstGeom>
        </p:spPr>
        <p:txBody>
          <a:bodyPr anchor="t" rtlCol="false" tIns="0" lIns="0" bIns="0" rIns="0">
            <a:spAutoFit/>
          </a:bodyPr>
          <a:lstStyle/>
          <a:p>
            <a:pPr algn="ctr">
              <a:lnSpc>
                <a:spcPts val="2900"/>
              </a:lnSpc>
            </a:pPr>
            <a:r>
              <a:rPr lang="en-US" sz="2500">
                <a:solidFill>
                  <a:srgbClr val="F6CB48"/>
                </a:solidFill>
                <a:latin typeface="Agrandir"/>
              </a:rPr>
              <a:t>SQLite also performs better in situations where we have Join operations on multiple conditions, a clear example is the query #10 where we have 3 joins and SQLite performs also better than Neo4j. </a:t>
            </a:r>
          </a:p>
          <a:p>
            <a:pPr algn="ctr">
              <a:lnSpc>
                <a:spcPts val="2900"/>
              </a:lnSpc>
            </a:pPr>
            <a:r>
              <a:rPr lang="en-US" sz="2500">
                <a:solidFill>
                  <a:srgbClr val="F6CB48"/>
                </a:solidFill>
                <a:latin typeface="Agrandir"/>
              </a:rPr>
              <a:t>This is given by query planning and SQLite optimization.</a:t>
            </a:r>
          </a:p>
        </p:txBody>
      </p:sp>
      <p:sp>
        <p:nvSpPr>
          <p:cNvPr name="TextBox 9" id="9"/>
          <p:cNvSpPr txBox="true"/>
          <p:nvPr/>
        </p:nvSpPr>
        <p:spPr>
          <a:xfrm rot="0">
            <a:off x="6899789" y="7437307"/>
            <a:ext cx="11199240" cy="2251075"/>
          </a:xfrm>
          <a:prstGeom prst="rect">
            <a:avLst/>
          </a:prstGeom>
        </p:spPr>
        <p:txBody>
          <a:bodyPr anchor="t" rtlCol="false" tIns="0" lIns="0" bIns="0" rIns="0">
            <a:spAutoFit/>
          </a:bodyPr>
          <a:lstStyle/>
          <a:p>
            <a:pPr algn="ctr">
              <a:lnSpc>
                <a:spcPts val="2900"/>
              </a:lnSpc>
            </a:pPr>
            <a:r>
              <a:rPr lang="en-US" sz="2500">
                <a:solidFill>
                  <a:srgbClr val="F6CB48"/>
                </a:solidFill>
                <a:latin typeface="Agrandir"/>
              </a:rPr>
              <a:t>Neo4j instead performs MUCH better in situations where we alter some Tables, as we can see in the Query # 7</a:t>
            </a:r>
          </a:p>
          <a:p>
            <a:pPr algn="ctr">
              <a:lnSpc>
                <a:spcPts val="2900"/>
              </a:lnSpc>
            </a:pPr>
            <a:r>
              <a:rPr lang="en-US" sz="2500">
                <a:solidFill>
                  <a:srgbClr val="F6CB48"/>
                </a:solidFill>
                <a:latin typeface="Agrandir"/>
              </a:rPr>
              <a:t>In query 6 the result is very strange, we was expecting something similar to the situation of Query 7 but Neo4j it’s worst in terms of time, SQLite have to purge data after the removing but apparently it not affect the result so much.</a:t>
            </a:r>
          </a:p>
        </p:txBody>
      </p:sp>
      <p:sp>
        <p:nvSpPr>
          <p:cNvPr name="TextBox 10" id="10"/>
          <p:cNvSpPr txBox="true"/>
          <p:nvPr/>
        </p:nvSpPr>
        <p:spPr>
          <a:xfrm rot="0">
            <a:off x="6899789" y="3625716"/>
            <a:ext cx="9649990" cy="1165225"/>
          </a:xfrm>
          <a:prstGeom prst="rect">
            <a:avLst/>
          </a:prstGeom>
        </p:spPr>
        <p:txBody>
          <a:bodyPr anchor="t" rtlCol="false" tIns="0" lIns="0" bIns="0" rIns="0">
            <a:spAutoFit/>
          </a:bodyPr>
          <a:lstStyle/>
          <a:p>
            <a:pPr algn="ctr">
              <a:lnSpc>
                <a:spcPts val="2900"/>
              </a:lnSpc>
            </a:pPr>
            <a:r>
              <a:rPr lang="en-US" sz="2500">
                <a:solidFill>
                  <a:srgbClr val="F6CB48"/>
                </a:solidFill>
                <a:latin typeface="Agrandir"/>
              </a:rPr>
              <a:t>Obviously Neo4j it’s perfect and very efficient when the major need is traversing a graph, that is represented in relational systems with multiple joins.</a:t>
            </a:r>
          </a:p>
        </p:txBody>
      </p:sp>
      <p:sp>
        <p:nvSpPr>
          <p:cNvPr name="Freeform 11" id="11"/>
          <p:cNvSpPr/>
          <p:nvPr/>
        </p:nvSpPr>
        <p:spPr>
          <a:xfrm flipH="false" flipV="false" rot="0">
            <a:off x="506106" y="5643232"/>
            <a:ext cx="558191" cy="670317"/>
          </a:xfrm>
          <a:custGeom>
            <a:avLst/>
            <a:gdLst/>
            <a:ahLst/>
            <a:cxnLst/>
            <a:rect r="r" b="b" t="t" l="l"/>
            <a:pathLst>
              <a:path h="670317" w="558191">
                <a:moveTo>
                  <a:pt x="0" y="0"/>
                </a:moveTo>
                <a:lnTo>
                  <a:pt x="558191" y="0"/>
                </a:lnTo>
                <a:lnTo>
                  <a:pt x="558191" y="670317"/>
                </a:lnTo>
                <a:lnTo>
                  <a:pt x="0" y="670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06106" y="2365399"/>
            <a:ext cx="558191" cy="670317"/>
          </a:xfrm>
          <a:custGeom>
            <a:avLst/>
            <a:gdLst/>
            <a:ahLst/>
            <a:cxnLst/>
            <a:rect r="r" b="b" t="t" l="l"/>
            <a:pathLst>
              <a:path h="670317" w="558191">
                <a:moveTo>
                  <a:pt x="0" y="0"/>
                </a:moveTo>
                <a:lnTo>
                  <a:pt x="558191" y="0"/>
                </a:lnTo>
                <a:lnTo>
                  <a:pt x="558191" y="670317"/>
                </a:lnTo>
                <a:lnTo>
                  <a:pt x="0" y="670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848403" y="3787641"/>
            <a:ext cx="558191" cy="670317"/>
          </a:xfrm>
          <a:custGeom>
            <a:avLst/>
            <a:gdLst/>
            <a:ahLst/>
            <a:cxnLst/>
            <a:rect r="r" b="b" t="t" l="l"/>
            <a:pathLst>
              <a:path h="670317" w="558191">
                <a:moveTo>
                  <a:pt x="0" y="0"/>
                </a:moveTo>
                <a:lnTo>
                  <a:pt x="558191" y="0"/>
                </a:lnTo>
                <a:lnTo>
                  <a:pt x="558191" y="670316"/>
                </a:lnTo>
                <a:lnTo>
                  <a:pt x="0" y="670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345968" y="4270155"/>
            <a:ext cx="12659111" cy="9581881"/>
          </a:xfrm>
          <a:custGeom>
            <a:avLst/>
            <a:gdLst/>
            <a:ahLst/>
            <a:cxnLst/>
            <a:rect r="r" b="b" t="t" l="l"/>
            <a:pathLst>
              <a:path h="9581881" w="12659111">
                <a:moveTo>
                  <a:pt x="0" y="0"/>
                </a:moveTo>
                <a:lnTo>
                  <a:pt x="12659111" y="0"/>
                </a:lnTo>
                <a:lnTo>
                  <a:pt x="12659111" y="9581881"/>
                </a:lnTo>
                <a:lnTo>
                  <a:pt x="0" y="9581881"/>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72318" y="-379484"/>
            <a:ext cx="8994841" cy="9637784"/>
          </a:xfrm>
          <a:custGeom>
            <a:avLst/>
            <a:gdLst/>
            <a:ahLst/>
            <a:cxnLst/>
            <a:rect r="r" b="b" t="t" l="l"/>
            <a:pathLst>
              <a:path h="9637784" w="8994841">
                <a:moveTo>
                  <a:pt x="0" y="0"/>
                </a:moveTo>
                <a:lnTo>
                  <a:pt x="8994841" y="0"/>
                </a:lnTo>
                <a:lnTo>
                  <a:pt x="8994841" y="9637784"/>
                </a:lnTo>
                <a:lnTo>
                  <a:pt x="0" y="963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45968" y="-3662894"/>
            <a:ext cx="11200262" cy="8060693"/>
          </a:xfrm>
          <a:custGeom>
            <a:avLst/>
            <a:gdLst/>
            <a:ahLst/>
            <a:cxnLst/>
            <a:rect r="r" b="b" t="t" l="l"/>
            <a:pathLst>
              <a:path h="8060693" w="11200262">
                <a:moveTo>
                  <a:pt x="0" y="0"/>
                </a:moveTo>
                <a:lnTo>
                  <a:pt x="11200262" y="0"/>
                </a:lnTo>
                <a:lnTo>
                  <a:pt x="11200262" y="8060693"/>
                </a:lnTo>
                <a:lnTo>
                  <a:pt x="0" y="8060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14211180" y="5582248"/>
            <a:ext cx="1859103" cy="1719670"/>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2719477" y="6167293"/>
            <a:ext cx="1226622" cy="1134625"/>
          </a:xfrm>
          <a:prstGeom prst="rect">
            <a:avLst/>
          </a:prstGeom>
        </p:spPr>
      </p:pic>
      <p:sp>
        <p:nvSpPr>
          <p:cNvPr name="TextBox 7" id="7"/>
          <p:cNvSpPr txBox="true"/>
          <p:nvPr/>
        </p:nvSpPr>
        <p:spPr>
          <a:xfrm rot="0">
            <a:off x="4967161" y="4564424"/>
            <a:ext cx="8778811" cy="1255268"/>
          </a:xfrm>
          <a:prstGeom prst="rect">
            <a:avLst/>
          </a:prstGeom>
        </p:spPr>
        <p:txBody>
          <a:bodyPr anchor="t" rtlCol="false" tIns="0" lIns="0" bIns="0" rIns="0">
            <a:spAutoFit/>
          </a:bodyPr>
          <a:lstStyle/>
          <a:p>
            <a:pPr algn="ctr">
              <a:lnSpc>
                <a:spcPts val="8235"/>
              </a:lnSpc>
            </a:pPr>
            <a:r>
              <a:rPr lang="en-US" sz="7099">
                <a:solidFill>
                  <a:srgbClr val="E89AB0"/>
                </a:solidFill>
                <a:latin typeface="Agrandir Heavy"/>
              </a:rPr>
              <a:t>THANK YOU!</a:t>
            </a:r>
          </a:p>
        </p:txBody>
      </p:sp>
      <p:pic>
        <p:nvPicPr>
          <p:cNvPr name="Picture 8" id="8"/>
          <p:cNvPicPr>
            <a:picLocks noChangeAspect="true"/>
          </p:cNvPicPr>
          <p:nvPr/>
        </p:nvPicPr>
        <p:blipFill>
          <a:blip r:embed="rId8"/>
          <a:srcRect l="0" t="0" r="0" b="0"/>
          <a:stretch>
            <a:fillRect/>
          </a:stretch>
        </p:blipFill>
        <p:spPr>
          <a:xfrm flipH="false" flipV="true" rot="0">
            <a:off x="12816420" y="8423968"/>
            <a:ext cx="1859103" cy="1719670"/>
          </a:xfrm>
          <a:prstGeom prst="rect">
            <a:avLst/>
          </a:prstGeom>
        </p:spPr>
      </p:pic>
      <p:pic>
        <p:nvPicPr>
          <p:cNvPr name="Picture 9" id="9"/>
          <p:cNvPicPr>
            <a:picLocks noChangeAspect="true"/>
          </p:cNvPicPr>
          <p:nvPr/>
        </p:nvPicPr>
        <p:blipFill>
          <a:blip r:embed="rId8"/>
          <a:srcRect l="0" t="0" r="0" b="0"/>
          <a:stretch>
            <a:fillRect/>
          </a:stretch>
        </p:blipFill>
        <p:spPr>
          <a:xfrm flipH="false" flipV="true" rot="0">
            <a:off x="14878764" y="8423968"/>
            <a:ext cx="1191519" cy="1102155"/>
          </a:xfrm>
          <a:prstGeom prst="rect">
            <a:avLst/>
          </a:prstGeom>
        </p:spPr>
      </p:pic>
      <p:sp>
        <p:nvSpPr>
          <p:cNvPr name="TextBox 10" id="10"/>
          <p:cNvSpPr txBox="true"/>
          <p:nvPr/>
        </p:nvSpPr>
        <p:spPr>
          <a:xfrm rot="0">
            <a:off x="11204425" y="7330462"/>
            <a:ext cx="6420920" cy="931611"/>
          </a:xfrm>
          <a:prstGeom prst="rect">
            <a:avLst/>
          </a:prstGeom>
        </p:spPr>
        <p:txBody>
          <a:bodyPr anchor="t" rtlCol="false" tIns="0" lIns="0" bIns="0" rIns="0">
            <a:spAutoFit/>
          </a:bodyPr>
          <a:lstStyle/>
          <a:p>
            <a:pPr algn="ctr">
              <a:lnSpc>
                <a:spcPts val="6105"/>
              </a:lnSpc>
            </a:pPr>
            <a:r>
              <a:rPr lang="en-US" sz="5262" u="sng">
                <a:solidFill>
                  <a:srgbClr val="FDB3BC"/>
                </a:solidFill>
                <a:latin typeface="Agrandir Heavy"/>
                <a:hlinkClick r:id="rId9" tooltip="https://github.com/AGrieco96/Neo4j_VS_SQLite"/>
              </a:rPr>
              <a:t>GitHub </a:t>
            </a:r>
          </a:p>
        </p:txBody>
      </p:sp>
      <p:sp>
        <p:nvSpPr>
          <p:cNvPr name="Freeform 11" id="11"/>
          <p:cNvSpPr/>
          <p:nvPr/>
        </p:nvSpPr>
        <p:spPr>
          <a:xfrm flipH="false" flipV="false" rot="0">
            <a:off x="5922548" y="476126"/>
            <a:ext cx="1685506" cy="1105148"/>
          </a:xfrm>
          <a:custGeom>
            <a:avLst/>
            <a:gdLst/>
            <a:ahLst/>
            <a:cxnLst/>
            <a:rect r="r" b="b" t="t" l="l"/>
            <a:pathLst>
              <a:path h="1105148" w="1685506">
                <a:moveTo>
                  <a:pt x="0" y="0"/>
                </a:moveTo>
                <a:lnTo>
                  <a:pt x="1685505" y="0"/>
                </a:lnTo>
                <a:lnTo>
                  <a:pt x="1685505" y="1105148"/>
                </a:lnTo>
                <a:lnTo>
                  <a:pt x="0" y="1105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883354" y="8820183"/>
            <a:ext cx="4483515" cy="728947"/>
          </a:xfrm>
          <a:prstGeom prst="rect">
            <a:avLst/>
          </a:prstGeom>
        </p:spPr>
        <p:txBody>
          <a:bodyPr anchor="t" rtlCol="false" tIns="0" lIns="0" bIns="0" rIns="0">
            <a:spAutoFit/>
          </a:bodyPr>
          <a:lstStyle/>
          <a:p>
            <a:pPr>
              <a:lnSpc>
                <a:spcPts val="2679"/>
              </a:lnSpc>
            </a:pPr>
            <a:r>
              <a:rPr lang="en-US" sz="2309">
                <a:solidFill>
                  <a:srgbClr val="F6CB48"/>
                </a:solidFill>
                <a:latin typeface="Agrandir Heavy"/>
              </a:rPr>
              <a:t>Antonio Grieco</a:t>
            </a:r>
          </a:p>
          <a:p>
            <a:pPr>
              <a:lnSpc>
                <a:spcPts val="2679"/>
              </a:lnSpc>
            </a:pPr>
            <a:r>
              <a:rPr lang="en-US" sz="2309">
                <a:solidFill>
                  <a:srgbClr val="F6CB48"/>
                </a:solidFill>
                <a:latin typeface="Agrandir Heavy"/>
              </a:rPr>
              <a:t>Eleonora Beatrice Rossi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9533246" y="-3168414"/>
            <a:ext cx="9415550" cy="7551201"/>
          </a:xfrm>
          <a:custGeom>
            <a:avLst/>
            <a:gdLst/>
            <a:ahLst/>
            <a:cxnLst/>
            <a:rect r="r" b="b" t="t" l="l"/>
            <a:pathLst>
              <a:path h="7551201" w="9415550">
                <a:moveTo>
                  <a:pt x="0" y="0"/>
                </a:moveTo>
                <a:lnTo>
                  <a:pt x="9415551" y="0"/>
                </a:lnTo>
                <a:lnTo>
                  <a:pt x="9415551" y="7551201"/>
                </a:lnTo>
                <a:lnTo>
                  <a:pt x="0" y="7551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955" y="390769"/>
            <a:ext cx="9259425" cy="9505462"/>
          </a:xfrm>
          <a:custGeom>
            <a:avLst/>
            <a:gdLst/>
            <a:ahLst/>
            <a:cxnLst/>
            <a:rect r="r" b="b" t="t" l="l"/>
            <a:pathLst>
              <a:path h="9505462" w="9259425">
                <a:moveTo>
                  <a:pt x="0" y="0"/>
                </a:moveTo>
                <a:lnTo>
                  <a:pt x="9259424" y="0"/>
                </a:lnTo>
                <a:lnTo>
                  <a:pt x="9259424" y="9505462"/>
                </a:lnTo>
                <a:lnTo>
                  <a:pt x="0" y="9505462"/>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72469" y="4860725"/>
            <a:ext cx="12602365" cy="8795150"/>
          </a:xfrm>
          <a:custGeom>
            <a:avLst/>
            <a:gdLst/>
            <a:ahLst/>
            <a:cxnLst/>
            <a:rect r="r" b="b" t="t" l="l"/>
            <a:pathLst>
              <a:path h="8795150" w="12602365">
                <a:moveTo>
                  <a:pt x="0" y="0"/>
                </a:moveTo>
                <a:lnTo>
                  <a:pt x="12602365" y="0"/>
                </a:lnTo>
                <a:lnTo>
                  <a:pt x="12602365" y="8795150"/>
                </a:lnTo>
                <a:lnTo>
                  <a:pt x="0" y="8795150"/>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369105"/>
            <a:ext cx="7726054" cy="1167066"/>
          </a:xfrm>
          <a:prstGeom prst="rect">
            <a:avLst/>
          </a:prstGeom>
        </p:spPr>
        <p:txBody>
          <a:bodyPr anchor="t" rtlCol="false" tIns="0" lIns="0" bIns="0" rIns="0">
            <a:spAutoFit/>
          </a:bodyPr>
          <a:lstStyle/>
          <a:p>
            <a:pPr>
              <a:lnSpc>
                <a:spcPts val="7670"/>
              </a:lnSpc>
            </a:pPr>
            <a:r>
              <a:rPr lang="en-US" sz="6612">
                <a:solidFill>
                  <a:srgbClr val="E89AB0"/>
                </a:solidFill>
                <a:latin typeface="Agrandir Heavy"/>
              </a:rPr>
              <a:t>TOOLS</a:t>
            </a:r>
          </a:p>
        </p:txBody>
      </p:sp>
      <p:sp>
        <p:nvSpPr>
          <p:cNvPr name="TextBox 6" id="6"/>
          <p:cNvSpPr txBox="true"/>
          <p:nvPr/>
        </p:nvSpPr>
        <p:spPr>
          <a:xfrm rot="0">
            <a:off x="1028700" y="5048250"/>
            <a:ext cx="4034589" cy="637225"/>
          </a:xfrm>
          <a:prstGeom prst="rect">
            <a:avLst/>
          </a:prstGeom>
        </p:spPr>
        <p:txBody>
          <a:bodyPr anchor="t" rtlCol="false" tIns="0" lIns="0" bIns="0" rIns="0">
            <a:spAutoFit/>
          </a:bodyPr>
          <a:lstStyle/>
          <a:p>
            <a:pPr>
              <a:lnSpc>
                <a:spcPts val="4133"/>
              </a:lnSpc>
            </a:pPr>
            <a:r>
              <a:rPr lang="en-US" sz="3562">
                <a:solidFill>
                  <a:srgbClr val="F6CB48"/>
                </a:solidFill>
                <a:latin typeface="Agrandir Heavy"/>
              </a:rPr>
              <a:t>SQLite</a:t>
            </a:r>
          </a:p>
        </p:txBody>
      </p:sp>
      <p:sp>
        <p:nvSpPr>
          <p:cNvPr name="TextBox 7" id="7"/>
          <p:cNvSpPr txBox="true"/>
          <p:nvPr/>
        </p:nvSpPr>
        <p:spPr>
          <a:xfrm rot="0">
            <a:off x="1028700" y="5976051"/>
            <a:ext cx="7726054" cy="488950"/>
          </a:xfrm>
          <a:prstGeom prst="rect">
            <a:avLst/>
          </a:prstGeom>
        </p:spPr>
        <p:txBody>
          <a:bodyPr anchor="t" rtlCol="false" tIns="0" lIns="0" bIns="0" rIns="0">
            <a:spAutoFit/>
          </a:bodyPr>
          <a:lstStyle/>
          <a:p>
            <a:pPr>
              <a:lnSpc>
                <a:spcPts val="3499"/>
              </a:lnSpc>
            </a:pPr>
            <a:r>
              <a:rPr lang="en-US" sz="2499">
                <a:solidFill>
                  <a:srgbClr val="E5DDC8"/>
                </a:solidFill>
                <a:latin typeface="Agrandir Bold"/>
              </a:rPr>
              <a:t>We used SQLite as our Relational DBMS.</a:t>
            </a:r>
          </a:p>
        </p:txBody>
      </p:sp>
      <p:sp>
        <p:nvSpPr>
          <p:cNvPr name="TextBox 8" id="8"/>
          <p:cNvSpPr txBox="true"/>
          <p:nvPr/>
        </p:nvSpPr>
        <p:spPr>
          <a:xfrm rot="0">
            <a:off x="1028700" y="7524562"/>
            <a:ext cx="7726054" cy="637225"/>
          </a:xfrm>
          <a:prstGeom prst="rect">
            <a:avLst/>
          </a:prstGeom>
        </p:spPr>
        <p:txBody>
          <a:bodyPr anchor="t" rtlCol="false" tIns="0" lIns="0" bIns="0" rIns="0">
            <a:spAutoFit/>
          </a:bodyPr>
          <a:lstStyle/>
          <a:p>
            <a:pPr algn="l" marL="0" indent="0" lvl="0">
              <a:lnSpc>
                <a:spcPts val="4133"/>
              </a:lnSpc>
              <a:spcBef>
                <a:spcPct val="0"/>
              </a:spcBef>
            </a:pPr>
            <a:r>
              <a:rPr lang="en-US" sz="3562" strike="noStrike" u="none">
                <a:solidFill>
                  <a:srgbClr val="F6CB48"/>
                </a:solidFill>
                <a:latin typeface="Agrandir Heavy"/>
              </a:rPr>
              <a:t>Neo4j</a:t>
            </a:r>
          </a:p>
        </p:txBody>
      </p:sp>
      <p:sp>
        <p:nvSpPr>
          <p:cNvPr name="TextBox 9" id="9"/>
          <p:cNvSpPr txBox="true"/>
          <p:nvPr/>
        </p:nvSpPr>
        <p:spPr>
          <a:xfrm rot="0">
            <a:off x="1028700" y="8453887"/>
            <a:ext cx="7726054" cy="488950"/>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E5DDC8"/>
                </a:solidFill>
                <a:latin typeface="Agrandir Bold"/>
              </a:rPr>
              <a:t>We used Neo4j as our NoSQL DMBS.</a:t>
            </a:r>
          </a:p>
        </p:txBody>
      </p:sp>
      <p:sp>
        <p:nvSpPr>
          <p:cNvPr name="TextBox 10" id="10"/>
          <p:cNvSpPr txBox="true"/>
          <p:nvPr/>
        </p:nvSpPr>
        <p:spPr>
          <a:xfrm rot="0">
            <a:off x="9533246" y="5048250"/>
            <a:ext cx="7726054" cy="637225"/>
          </a:xfrm>
          <a:prstGeom prst="rect">
            <a:avLst/>
          </a:prstGeom>
        </p:spPr>
        <p:txBody>
          <a:bodyPr anchor="t" rtlCol="false" tIns="0" lIns="0" bIns="0" rIns="0">
            <a:spAutoFit/>
          </a:bodyPr>
          <a:lstStyle/>
          <a:p>
            <a:pPr algn="l" marL="0" indent="0" lvl="0">
              <a:lnSpc>
                <a:spcPts val="4133"/>
              </a:lnSpc>
              <a:spcBef>
                <a:spcPct val="0"/>
              </a:spcBef>
            </a:pPr>
            <a:r>
              <a:rPr lang="en-US" sz="3562" strike="noStrike" u="none">
                <a:solidFill>
                  <a:srgbClr val="F6CB48"/>
                </a:solidFill>
                <a:latin typeface="Agrandir Heavy"/>
              </a:rPr>
              <a:t>Python</a:t>
            </a:r>
          </a:p>
        </p:txBody>
      </p:sp>
      <p:sp>
        <p:nvSpPr>
          <p:cNvPr name="TextBox 11" id="11"/>
          <p:cNvSpPr txBox="true"/>
          <p:nvPr/>
        </p:nvSpPr>
        <p:spPr>
          <a:xfrm rot="0">
            <a:off x="9533246" y="5976051"/>
            <a:ext cx="7132373" cy="1365250"/>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E5DDC8"/>
                </a:solidFill>
                <a:latin typeface="Agrandir Bold"/>
              </a:rPr>
              <a:t>We used Python to convert the DataSet in a Graph Database and to perform queries on both the Databases.</a:t>
            </a:r>
          </a:p>
        </p:txBody>
      </p:sp>
      <p:sp>
        <p:nvSpPr>
          <p:cNvPr name="TextBox 12" id="12"/>
          <p:cNvSpPr txBox="true"/>
          <p:nvPr/>
        </p:nvSpPr>
        <p:spPr>
          <a:xfrm rot="0">
            <a:off x="9533246" y="7524562"/>
            <a:ext cx="7726054" cy="637225"/>
          </a:xfrm>
          <a:prstGeom prst="rect">
            <a:avLst/>
          </a:prstGeom>
        </p:spPr>
        <p:txBody>
          <a:bodyPr anchor="t" rtlCol="false" tIns="0" lIns="0" bIns="0" rIns="0">
            <a:spAutoFit/>
          </a:bodyPr>
          <a:lstStyle/>
          <a:p>
            <a:pPr algn="l" marL="0" indent="0" lvl="0">
              <a:lnSpc>
                <a:spcPts val="4133"/>
              </a:lnSpc>
              <a:spcBef>
                <a:spcPct val="0"/>
              </a:spcBef>
            </a:pPr>
            <a:r>
              <a:rPr lang="en-US" sz="3562" strike="noStrike" u="none">
                <a:solidFill>
                  <a:srgbClr val="F6CB48"/>
                </a:solidFill>
                <a:latin typeface="Agrandir Heavy"/>
              </a:rPr>
              <a:t>CypherShell</a:t>
            </a:r>
          </a:p>
        </p:txBody>
      </p:sp>
      <p:sp>
        <p:nvSpPr>
          <p:cNvPr name="TextBox 13" id="13"/>
          <p:cNvSpPr txBox="true"/>
          <p:nvPr/>
        </p:nvSpPr>
        <p:spPr>
          <a:xfrm rot="0">
            <a:off x="9533246" y="8453887"/>
            <a:ext cx="7726054" cy="927100"/>
          </a:xfrm>
          <a:prstGeom prst="rect">
            <a:avLst/>
          </a:prstGeom>
        </p:spPr>
        <p:txBody>
          <a:bodyPr anchor="t" rtlCol="false" tIns="0" lIns="0" bIns="0" rIns="0">
            <a:spAutoFit/>
          </a:bodyPr>
          <a:lstStyle/>
          <a:p>
            <a:pPr algn="l" marL="0" indent="0" lvl="0">
              <a:lnSpc>
                <a:spcPts val="3499"/>
              </a:lnSpc>
              <a:spcBef>
                <a:spcPct val="0"/>
              </a:spcBef>
            </a:pPr>
            <a:r>
              <a:rPr lang="en-US" sz="2499" strike="noStrike" u="none">
                <a:solidFill>
                  <a:srgbClr val="E5DDC8"/>
                </a:solidFill>
                <a:latin typeface="Agrandir Bold"/>
              </a:rPr>
              <a:t>We used CypherShell to interact with Neo4j remotely.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27336" y="688532"/>
            <a:ext cx="7717307" cy="1167066"/>
          </a:xfrm>
          <a:prstGeom prst="rect">
            <a:avLst/>
          </a:prstGeom>
        </p:spPr>
        <p:txBody>
          <a:bodyPr anchor="t" rtlCol="false" tIns="0" lIns="0" bIns="0" rIns="0">
            <a:spAutoFit/>
          </a:bodyPr>
          <a:lstStyle/>
          <a:p>
            <a:pPr>
              <a:lnSpc>
                <a:spcPts val="7670"/>
              </a:lnSpc>
            </a:pPr>
            <a:r>
              <a:rPr lang="en-US" sz="6612">
                <a:solidFill>
                  <a:srgbClr val="E89AB0"/>
                </a:solidFill>
                <a:latin typeface="Agrandir Heavy"/>
              </a:rPr>
              <a:t>DATASET</a:t>
            </a:r>
          </a:p>
        </p:txBody>
      </p:sp>
      <p:sp>
        <p:nvSpPr>
          <p:cNvPr name="TextBox 4" id="4"/>
          <p:cNvSpPr txBox="true"/>
          <p:nvPr/>
        </p:nvSpPr>
        <p:spPr>
          <a:xfrm rot="0">
            <a:off x="7927336" y="2705963"/>
            <a:ext cx="9331964" cy="4238625"/>
          </a:xfrm>
          <a:prstGeom prst="rect">
            <a:avLst/>
          </a:prstGeom>
        </p:spPr>
        <p:txBody>
          <a:bodyPr anchor="t" rtlCol="false" tIns="0" lIns="0" bIns="0" rIns="0">
            <a:spAutoFit/>
          </a:bodyPr>
          <a:lstStyle/>
          <a:p>
            <a:pPr>
              <a:lnSpc>
                <a:spcPts val="3359"/>
              </a:lnSpc>
            </a:pPr>
            <a:r>
              <a:rPr lang="en-US" sz="2400">
                <a:solidFill>
                  <a:srgbClr val="E5DDC8"/>
                </a:solidFill>
                <a:latin typeface="Agrandir"/>
              </a:rPr>
              <a:t>For the DataSet we chosed the following one :</a:t>
            </a:r>
          </a:p>
          <a:p>
            <a:pPr>
              <a:lnSpc>
                <a:spcPts val="3359"/>
              </a:lnSpc>
            </a:pPr>
          </a:p>
          <a:p>
            <a:pPr>
              <a:lnSpc>
                <a:spcPts val="3919"/>
              </a:lnSpc>
            </a:pPr>
            <a:r>
              <a:rPr lang="en-US" sz="2799" u="sng">
                <a:solidFill>
                  <a:srgbClr val="E5DDC8"/>
                </a:solidFill>
                <a:latin typeface="Agrandir Italics"/>
              </a:rPr>
              <a:t>https://www.kaggle.com/datasets/hugomathien/soccer</a:t>
            </a:r>
          </a:p>
          <a:p>
            <a:pPr>
              <a:lnSpc>
                <a:spcPts val="3359"/>
              </a:lnSpc>
            </a:pPr>
          </a:p>
          <a:p>
            <a:pPr>
              <a:lnSpc>
                <a:spcPts val="3359"/>
              </a:lnSpc>
            </a:pPr>
            <a:r>
              <a:rPr lang="en-US" sz="2400">
                <a:solidFill>
                  <a:srgbClr val="E5DDC8"/>
                </a:solidFill>
                <a:latin typeface="Agrandir"/>
              </a:rPr>
              <a:t>It is a DataSet that contains information on Soccer Teams and the matches that they played in Europe.</a:t>
            </a:r>
          </a:p>
          <a:p>
            <a:pPr>
              <a:lnSpc>
                <a:spcPts val="3359"/>
              </a:lnSpc>
            </a:pPr>
          </a:p>
          <a:p>
            <a:pPr>
              <a:lnSpc>
                <a:spcPts val="3359"/>
              </a:lnSpc>
            </a:pPr>
            <a:r>
              <a:rPr lang="en-US" sz="2400">
                <a:solidFill>
                  <a:srgbClr val="E5DDC8"/>
                </a:solidFill>
                <a:latin typeface="Agrandir"/>
              </a:rPr>
              <a:t>More in detail:</a:t>
            </a:r>
          </a:p>
          <a:p>
            <a:pPr>
              <a:lnSpc>
                <a:spcPts val="2940"/>
              </a:lnSpc>
            </a:pPr>
          </a:p>
          <a:p>
            <a:pPr>
              <a:lnSpc>
                <a:spcPts val="2940"/>
              </a:lnSpc>
            </a:pPr>
          </a:p>
        </p:txBody>
      </p:sp>
      <p:sp>
        <p:nvSpPr>
          <p:cNvPr name="Freeform 5" id="5"/>
          <p:cNvSpPr/>
          <p:nvPr/>
        </p:nvSpPr>
        <p:spPr>
          <a:xfrm flipH="true" flipV="false" rot="0">
            <a:off x="-4208289" y="2345663"/>
            <a:ext cx="10790456" cy="8167467"/>
          </a:xfrm>
          <a:custGeom>
            <a:avLst/>
            <a:gdLst/>
            <a:ahLst/>
            <a:cxnLst/>
            <a:rect r="r" b="b" t="t" l="l"/>
            <a:pathLst>
              <a:path h="8167467" w="10790456">
                <a:moveTo>
                  <a:pt x="10790457" y="0"/>
                </a:moveTo>
                <a:lnTo>
                  <a:pt x="0" y="0"/>
                </a:lnTo>
                <a:lnTo>
                  <a:pt x="0" y="8167467"/>
                </a:lnTo>
                <a:lnTo>
                  <a:pt x="10790457" y="8167467"/>
                </a:lnTo>
                <a:lnTo>
                  <a:pt x="107904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641586" y="6009389"/>
            <a:ext cx="6367757" cy="3749040"/>
          </a:xfrm>
          <a:prstGeom prst="rect">
            <a:avLst/>
          </a:prstGeom>
        </p:spPr>
        <p:txBody>
          <a:bodyPr anchor="t" rtlCol="false" tIns="0" lIns="0" bIns="0" rIns="0">
            <a:spAutoFit/>
          </a:bodyPr>
          <a:lstStyle/>
          <a:p>
            <a:pPr>
              <a:lnSpc>
                <a:spcPts val="2940"/>
              </a:lnSpc>
            </a:pPr>
          </a:p>
          <a:p>
            <a:pPr marL="582928" indent="-291464" lvl="1">
              <a:lnSpc>
                <a:spcPts val="3779"/>
              </a:lnSpc>
              <a:buFont typeface="Arial"/>
              <a:buChar char="•"/>
            </a:pPr>
            <a:r>
              <a:rPr lang="en-US" sz="2699">
                <a:solidFill>
                  <a:srgbClr val="E5DDC8"/>
                </a:solidFill>
                <a:latin typeface="Agrandir Bold"/>
              </a:rPr>
              <a:t>Country</a:t>
            </a:r>
          </a:p>
          <a:p>
            <a:pPr marL="582928" indent="-291464" lvl="1">
              <a:lnSpc>
                <a:spcPts val="3779"/>
              </a:lnSpc>
              <a:buFont typeface="Arial"/>
              <a:buChar char="•"/>
            </a:pPr>
            <a:r>
              <a:rPr lang="en-US" sz="2699">
                <a:solidFill>
                  <a:srgbClr val="E5DDC8"/>
                </a:solidFill>
                <a:latin typeface="Agrandir Bold"/>
              </a:rPr>
              <a:t>League</a:t>
            </a:r>
          </a:p>
          <a:p>
            <a:pPr marL="582928" indent="-291464" lvl="1">
              <a:lnSpc>
                <a:spcPts val="3779"/>
              </a:lnSpc>
              <a:buFont typeface="Arial"/>
              <a:buChar char="•"/>
            </a:pPr>
            <a:r>
              <a:rPr lang="en-US" sz="2699">
                <a:solidFill>
                  <a:srgbClr val="E5DDC8"/>
                </a:solidFill>
                <a:latin typeface="Agrandir Bold"/>
              </a:rPr>
              <a:t>Match</a:t>
            </a:r>
          </a:p>
          <a:p>
            <a:pPr marL="582928" indent="-291464" lvl="1">
              <a:lnSpc>
                <a:spcPts val="3779"/>
              </a:lnSpc>
              <a:buFont typeface="Arial"/>
              <a:buChar char="•"/>
            </a:pPr>
            <a:r>
              <a:rPr lang="en-US" sz="2699">
                <a:solidFill>
                  <a:srgbClr val="E5DDC8"/>
                </a:solidFill>
                <a:latin typeface="Agrandir Bold"/>
              </a:rPr>
              <a:t>Player</a:t>
            </a:r>
          </a:p>
          <a:p>
            <a:pPr marL="582928" indent="-291464" lvl="1">
              <a:lnSpc>
                <a:spcPts val="3779"/>
              </a:lnSpc>
              <a:buFont typeface="Arial"/>
              <a:buChar char="•"/>
            </a:pPr>
            <a:r>
              <a:rPr lang="en-US" sz="2699">
                <a:solidFill>
                  <a:srgbClr val="E5DDC8"/>
                </a:solidFill>
                <a:latin typeface="Agrandir Bold"/>
              </a:rPr>
              <a:t>Player_Attributes</a:t>
            </a:r>
          </a:p>
          <a:p>
            <a:pPr marL="582928" indent="-291464" lvl="1">
              <a:lnSpc>
                <a:spcPts val="3779"/>
              </a:lnSpc>
              <a:buFont typeface="Arial"/>
              <a:buChar char="•"/>
            </a:pPr>
            <a:r>
              <a:rPr lang="en-US" sz="2699">
                <a:solidFill>
                  <a:srgbClr val="E5DDC8"/>
                </a:solidFill>
                <a:latin typeface="Agrandir Bold"/>
              </a:rPr>
              <a:t>Team</a:t>
            </a:r>
          </a:p>
          <a:p>
            <a:pPr marL="582928" indent="-291464" lvl="1">
              <a:lnSpc>
                <a:spcPts val="3779"/>
              </a:lnSpc>
              <a:buFont typeface="Arial"/>
              <a:buChar char="•"/>
            </a:pPr>
            <a:r>
              <a:rPr lang="en-US" sz="2699">
                <a:solidFill>
                  <a:srgbClr val="E5DDC8"/>
                </a:solidFill>
                <a:latin typeface="Agrandir Bold"/>
              </a:rPr>
              <a:t>Team_Attributes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74877" y="-3173760"/>
            <a:ext cx="10296936" cy="8404919"/>
          </a:xfrm>
          <a:custGeom>
            <a:avLst/>
            <a:gdLst/>
            <a:ahLst/>
            <a:cxnLst/>
            <a:rect r="r" b="b" t="t" l="l"/>
            <a:pathLst>
              <a:path h="8404919" w="10296936">
                <a:moveTo>
                  <a:pt x="0" y="0"/>
                </a:moveTo>
                <a:lnTo>
                  <a:pt x="10296935" y="0"/>
                </a:lnTo>
                <a:lnTo>
                  <a:pt x="10296935" y="8404920"/>
                </a:lnTo>
                <a:lnTo>
                  <a:pt x="0" y="840492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50864" y="-3173760"/>
            <a:ext cx="9485180" cy="8813457"/>
          </a:xfrm>
          <a:custGeom>
            <a:avLst/>
            <a:gdLst/>
            <a:ahLst/>
            <a:cxnLst/>
            <a:rect r="r" b="b" t="t" l="l"/>
            <a:pathLst>
              <a:path h="8813457" w="9485180">
                <a:moveTo>
                  <a:pt x="0" y="0"/>
                </a:moveTo>
                <a:lnTo>
                  <a:pt x="9485180" y="0"/>
                </a:lnTo>
                <a:lnTo>
                  <a:pt x="9485180" y="8813458"/>
                </a:lnTo>
                <a:lnTo>
                  <a:pt x="0" y="8813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1650" y="6350573"/>
            <a:ext cx="8115300" cy="8315879"/>
          </a:xfrm>
          <a:custGeom>
            <a:avLst/>
            <a:gdLst/>
            <a:ahLst/>
            <a:cxnLst/>
            <a:rect r="r" b="b" t="t" l="l"/>
            <a:pathLst>
              <a:path h="8315879" w="8115300">
                <a:moveTo>
                  <a:pt x="0" y="0"/>
                </a:moveTo>
                <a:lnTo>
                  <a:pt x="8115300" y="0"/>
                </a:lnTo>
                <a:lnTo>
                  <a:pt x="8115300" y="8315879"/>
                </a:lnTo>
                <a:lnTo>
                  <a:pt x="0" y="8315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68098" y="209159"/>
            <a:ext cx="12045788" cy="912304"/>
          </a:xfrm>
          <a:prstGeom prst="rect">
            <a:avLst/>
          </a:prstGeom>
        </p:spPr>
        <p:txBody>
          <a:bodyPr anchor="t" rtlCol="false" tIns="0" lIns="0" bIns="0" rIns="0">
            <a:spAutoFit/>
          </a:bodyPr>
          <a:lstStyle/>
          <a:p>
            <a:pPr algn="ctr">
              <a:lnSpc>
                <a:spcPts val="6046"/>
              </a:lnSpc>
            </a:pPr>
            <a:r>
              <a:rPr lang="en-US" sz="5212">
                <a:solidFill>
                  <a:srgbClr val="E89AB0"/>
                </a:solidFill>
                <a:latin typeface="Agrandir Heavy"/>
              </a:rPr>
              <a:t>ENTITY RELANTIONSHIP SCHEMA</a:t>
            </a:r>
          </a:p>
        </p:txBody>
      </p:sp>
      <p:sp>
        <p:nvSpPr>
          <p:cNvPr name="Freeform 6" id="6"/>
          <p:cNvSpPr/>
          <p:nvPr/>
        </p:nvSpPr>
        <p:spPr>
          <a:xfrm flipH="false" flipV="false" rot="0">
            <a:off x="-2351741" y="5962179"/>
            <a:ext cx="12164475" cy="7975974"/>
          </a:xfrm>
          <a:custGeom>
            <a:avLst/>
            <a:gdLst/>
            <a:ahLst/>
            <a:cxnLst/>
            <a:rect r="r" b="b" t="t" l="l"/>
            <a:pathLst>
              <a:path h="7975974" w="12164475">
                <a:moveTo>
                  <a:pt x="0" y="0"/>
                </a:moveTo>
                <a:lnTo>
                  <a:pt x="12164475" y="0"/>
                </a:lnTo>
                <a:lnTo>
                  <a:pt x="12164475" y="7975975"/>
                </a:lnTo>
                <a:lnTo>
                  <a:pt x="0" y="7975975"/>
                </a:lnTo>
                <a:lnTo>
                  <a:pt x="0" y="0"/>
                </a:lnTo>
                <a:close/>
              </a:path>
            </a:pathLst>
          </a:custGeom>
          <a:blipFill>
            <a:blip r:embed="rId8">
              <a:alphaModFix amt="6000"/>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5312329" y="1232969"/>
            <a:ext cx="2543006" cy="2434388"/>
            <a:chOff x="0" y="0"/>
            <a:chExt cx="3390675" cy="3245850"/>
          </a:xfrm>
        </p:grpSpPr>
        <p:grpSp>
          <p:nvGrpSpPr>
            <p:cNvPr name="Group 8" id="8"/>
            <p:cNvGrpSpPr/>
            <p:nvPr/>
          </p:nvGrpSpPr>
          <p:grpSpPr>
            <a:xfrm rot="0">
              <a:off x="0" y="0"/>
              <a:ext cx="3390675" cy="3245850"/>
              <a:chOff x="0" y="0"/>
              <a:chExt cx="669763" cy="641156"/>
            </a:xfrm>
          </p:grpSpPr>
          <p:sp>
            <p:nvSpPr>
              <p:cNvPr name="Freeform 9" id="9"/>
              <p:cNvSpPr/>
              <p:nvPr/>
            </p:nvSpPr>
            <p:spPr>
              <a:xfrm flipH="false" flipV="false" rot="0">
                <a:off x="0" y="0"/>
                <a:ext cx="669763" cy="641156"/>
              </a:xfrm>
              <a:custGeom>
                <a:avLst/>
                <a:gdLst/>
                <a:ahLst/>
                <a:cxnLst/>
                <a:rect r="r" b="b" t="t" l="l"/>
                <a:pathLst>
                  <a:path h="641156" w="669763">
                    <a:moveTo>
                      <a:pt x="76110" y="0"/>
                    </a:moveTo>
                    <a:lnTo>
                      <a:pt x="593653" y="0"/>
                    </a:lnTo>
                    <a:cubicBezTo>
                      <a:pt x="635687" y="0"/>
                      <a:pt x="669763" y="34076"/>
                      <a:pt x="669763" y="76110"/>
                    </a:cubicBezTo>
                    <a:lnTo>
                      <a:pt x="669763" y="565046"/>
                    </a:lnTo>
                    <a:cubicBezTo>
                      <a:pt x="669763" y="607080"/>
                      <a:pt x="635687" y="641156"/>
                      <a:pt x="593653" y="641156"/>
                    </a:cubicBezTo>
                    <a:lnTo>
                      <a:pt x="76110" y="641156"/>
                    </a:lnTo>
                    <a:cubicBezTo>
                      <a:pt x="34076" y="641156"/>
                      <a:pt x="0" y="607080"/>
                      <a:pt x="0" y="565046"/>
                    </a:cubicBezTo>
                    <a:lnTo>
                      <a:pt x="0" y="76110"/>
                    </a:lnTo>
                    <a:cubicBezTo>
                      <a:pt x="0" y="34076"/>
                      <a:pt x="34076" y="0"/>
                      <a:pt x="76110" y="0"/>
                    </a:cubicBezTo>
                    <a:close/>
                  </a:path>
                </a:pathLst>
              </a:custGeom>
              <a:solidFill>
                <a:srgbClr val="2F72B1"/>
              </a:solidFill>
            </p:spPr>
          </p:sp>
          <p:sp>
            <p:nvSpPr>
              <p:cNvPr name="TextBox 10" id="10"/>
              <p:cNvSpPr txBox="true"/>
              <p:nvPr/>
            </p:nvSpPr>
            <p:spPr>
              <a:xfrm>
                <a:off x="0" y="-104775"/>
                <a:ext cx="669763" cy="745931"/>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0" y="0"/>
              <a:ext cx="3390675" cy="964857"/>
              <a:chOff x="0" y="0"/>
              <a:chExt cx="669763" cy="190589"/>
            </a:xfrm>
          </p:grpSpPr>
          <p:sp>
            <p:nvSpPr>
              <p:cNvPr name="Freeform 12" id="12"/>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13" id="13"/>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0" y="228005"/>
              <a:ext cx="3390675" cy="451696"/>
            </a:xfrm>
            <a:prstGeom prst="rect">
              <a:avLst/>
            </a:prstGeom>
          </p:spPr>
          <p:txBody>
            <a:bodyPr anchor="t" rtlCol="false" tIns="0" lIns="0" bIns="0" rIns="0">
              <a:spAutoFit/>
            </a:bodyPr>
            <a:lstStyle/>
            <a:p>
              <a:pPr algn="ctr">
                <a:lnSpc>
                  <a:spcPts val="2319"/>
                </a:lnSpc>
                <a:spcBef>
                  <a:spcPct val="0"/>
                </a:spcBef>
              </a:pPr>
              <a:r>
                <a:rPr lang="en-US" sz="1999">
                  <a:solidFill>
                    <a:srgbClr val="E89AB0"/>
                  </a:solidFill>
                  <a:latin typeface="Agrandir Bold"/>
                </a:rPr>
                <a:t>Country</a:t>
              </a:r>
            </a:p>
          </p:txBody>
        </p:sp>
        <p:sp>
          <p:nvSpPr>
            <p:cNvPr name="TextBox 15" id="15"/>
            <p:cNvSpPr txBox="true"/>
            <p:nvPr/>
          </p:nvSpPr>
          <p:spPr>
            <a:xfrm rot="0">
              <a:off x="623328" y="1145473"/>
              <a:ext cx="1913890" cy="1216660"/>
            </a:xfrm>
            <a:prstGeom prst="rect">
              <a:avLst/>
            </a:prstGeom>
          </p:spPr>
          <p:txBody>
            <a:bodyPr anchor="t" rtlCol="false" tIns="0" lIns="0" bIns="0" rIns="0">
              <a:spAutoFit/>
            </a:bodyPr>
            <a:lstStyle/>
            <a:p>
              <a:pPr algn="ctr">
                <a:lnSpc>
                  <a:spcPts val="1739"/>
                </a:lnSpc>
              </a:pPr>
              <a:r>
                <a:rPr lang="en-US" sz="1500">
                  <a:solidFill>
                    <a:srgbClr val="000000"/>
                  </a:solidFill>
                  <a:latin typeface="Agrandir Bold"/>
                </a:rPr>
                <a:t>ID: INT</a:t>
              </a:r>
            </a:p>
            <a:p>
              <a:pPr algn="ctr">
                <a:lnSpc>
                  <a:spcPts val="1739"/>
                </a:lnSpc>
              </a:pPr>
              <a:r>
                <a:rPr lang="en-US" sz="1500">
                  <a:solidFill>
                    <a:srgbClr val="000000"/>
                  </a:solidFill>
                  <a:latin typeface="Agrandir Bold"/>
                </a:rPr>
                <a:t>Name: Varchar</a:t>
              </a:r>
            </a:p>
            <a:p>
              <a:pPr algn="ctr">
                <a:lnSpc>
                  <a:spcPts val="1739"/>
                </a:lnSpc>
              </a:pPr>
            </a:p>
            <a:p>
              <a:pPr algn="ctr">
                <a:lnSpc>
                  <a:spcPts val="1739"/>
                </a:lnSpc>
                <a:spcBef>
                  <a:spcPct val="0"/>
                </a:spcBef>
              </a:pPr>
            </a:p>
          </p:txBody>
        </p:sp>
      </p:grpSp>
      <p:grpSp>
        <p:nvGrpSpPr>
          <p:cNvPr name="Group 16" id="16"/>
          <p:cNvGrpSpPr/>
          <p:nvPr/>
        </p:nvGrpSpPr>
        <p:grpSpPr>
          <a:xfrm rot="0">
            <a:off x="5649360" y="6253547"/>
            <a:ext cx="2898258" cy="2775269"/>
            <a:chOff x="0" y="0"/>
            <a:chExt cx="3864343" cy="3700358"/>
          </a:xfrm>
        </p:grpSpPr>
        <p:grpSp>
          <p:nvGrpSpPr>
            <p:cNvPr name="Group 17" id="17"/>
            <p:cNvGrpSpPr/>
            <p:nvPr/>
          </p:nvGrpSpPr>
          <p:grpSpPr>
            <a:xfrm rot="0">
              <a:off x="0" y="0"/>
              <a:ext cx="3864343" cy="3700358"/>
              <a:chOff x="0" y="0"/>
              <a:chExt cx="669763" cy="641341"/>
            </a:xfrm>
          </p:grpSpPr>
          <p:sp>
            <p:nvSpPr>
              <p:cNvPr name="Freeform 18" id="18"/>
              <p:cNvSpPr/>
              <p:nvPr/>
            </p:nvSpPr>
            <p:spPr>
              <a:xfrm flipH="false" flipV="false" rot="0">
                <a:off x="0" y="0"/>
                <a:ext cx="669763" cy="641341"/>
              </a:xfrm>
              <a:custGeom>
                <a:avLst/>
                <a:gdLst/>
                <a:ahLst/>
                <a:cxnLst/>
                <a:rect r="r" b="b" t="t" l="l"/>
                <a:pathLst>
                  <a:path h="641341" w="669763">
                    <a:moveTo>
                      <a:pt x="76110" y="0"/>
                    </a:moveTo>
                    <a:lnTo>
                      <a:pt x="593653" y="0"/>
                    </a:lnTo>
                    <a:cubicBezTo>
                      <a:pt x="635687" y="0"/>
                      <a:pt x="669763" y="34076"/>
                      <a:pt x="669763" y="76110"/>
                    </a:cubicBezTo>
                    <a:lnTo>
                      <a:pt x="669763" y="565231"/>
                    </a:lnTo>
                    <a:cubicBezTo>
                      <a:pt x="669763" y="607266"/>
                      <a:pt x="635687" y="641341"/>
                      <a:pt x="593653" y="641341"/>
                    </a:cubicBezTo>
                    <a:lnTo>
                      <a:pt x="76110" y="641341"/>
                    </a:lnTo>
                    <a:cubicBezTo>
                      <a:pt x="34076" y="641341"/>
                      <a:pt x="0" y="607266"/>
                      <a:pt x="0" y="565231"/>
                    </a:cubicBezTo>
                    <a:lnTo>
                      <a:pt x="0" y="76110"/>
                    </a:lnTo>
                    <a:cubicBezTo>
                      <a:pt x="0" y="34076"/>
                      <a:pt x="34076" y="0"/>
                      <a:pt x="76110" y="0"/>
                    </a:cubicBezTo>
                    <a:close/>
                  </a:path>
                </a:pathLst>
              </a:custGeom>
              <a:solidFill>
                <a:srgbClr val="2F72B1"/>
              </a:solidFill>
            </p:spPr>
          </p:sp>
          <p:sp>
            <p:nvSpPr>
              <p:cNvPr name="TextBox 19" id="19"/>
              <p:cNvSpPr txBox="true"/>
              <p:nvPr/>
            </p:nvSpPr>
            <p:spPr>
              <a:xfrm>
                <a:off x="0" y="-104775"/>
                <a:ext cx="669763" cy="746116"/>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0" y="0"/>
              <a:ext cx="3864343" cy="1099645"/>
              <a:chOff x="0" y="0"/>
              <a:chExt cx="669763" cy="190589"/>
            </a:xfrm>
          </p:grpSpPr>
          <p:sp>
            <p:nvSpPr>
              <p:cNvPr name="Freeform 21" id="21"/>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22" id="22"/>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0" y="267841"/>
              <a:ext cx="3864343" cy="506814"/>
            </a:xfrm>
            <a:prstGeom prst="rect">
              <a:avLst/>
            </a:prstGeom>
          </p:spPr>
          <p:txBody>
            <a:bodyPr anchor="t" rtlCol="false" tIns="0" lIns="0" bIns="0" rIns="0">
              <a:spAutoFit/>
            </a:bodyPr>
            <a:lstStyle/>
            <a:p>
              <a:pPr algn="ctr">
                <a:lnSpc>
                  <a:spcPts val="2644"/>
                </a:lnSpc>
                <a:spcBef>
                  <a:spcPct val="0"/>
                </a:spcBef>
              </a:pPr>
              <a:r>
                <a:rPr lang="en-US" sz="2279">
                  <a:solidFill>
                    <a:srgbClr val="E89AB0"/>
                  </a:solidFill>
                  <a:latin typeface="Agrandir Bold"/>
                </a:rPr>
                <a:t>Team</a:t>
              </a:r>
            </a:p>
          </p:txBody>
        </p:sp>
        <p:sp>
          <p:nvSpPr>
            <p:cNvPr name="TextBox 24" id="24"/>
            <p:cNvSpPr txBox="true"/>
            <p:nvPr/>
          </p:nvSpPr>
          <p:spPr>
            <a:xfrm rot="0">
              <a:off x="710405" y="1329865"/>
              <a:ext cx="2181255" cy="1363323"/>
            </a:xfrm>
            <a:prstGeom prst="rect">
              <a:avLst/>
            </a:prstGeom>
          </p:spPr>
          <p:txBody>
            <a:bodyPr anchor="t" rtlCol="false" tIns="0" lIns="0" bIns="0" rIns="0">
              <a:spAutoFit/>
            </a:bodyPr>
            <a:lstStyle/>
            <a:p>
              <a:pPr algn="ctr">
                <a:lnSpc>
                  <a:spcPts val="1057"/>
                </a:lnSpc>
              </a:pPr>
              <a:r>
                <a:rPr lang="en-US" sz="911">
                  <a:solidFill>
                    <a:srgbClr val="000000"/>
                  </a:solidFill>
                  <a:latin typeface="Agrandir Bold"/>
                </a:rPr>
                <a:t>ID: INT</a:t>
              </a:r>
            </a:p>
            <a:p>
              <a:pPr algn="ctr">
                <a:lnSpc>
                  <a:spcPts val="1057"/>
                </a:lnSpc>
              </a:pPr>
              <a:r>
                <a:rPr lang="en-US" sz="911" u="sng">
                  <a:solidFill>
                    <a:srgbClr val="000000"/>
                  </a:solidFill>
                  <a:latin typeface="Agrandir Bold Italics"/>
                </a:rPr>
                <a:t>Team_API: INT</a:t>
              </a:r>
            </a:p>
            <a:p>
              <a:pPr algn="ctr">
                <a:lnSpc>
                  <a:spcPts val="1057"/>
                </a:lnSpc>
              </a:pPr>
              <a:r>
                <a:rPr lang="en-US" sz="911">
                  <a:solidFill>
                    <a:srgbClr val="000000"/>
                  </a:solidFill>
                  <a:latin typeface="Agrandir Bold"/>
                </a:rPr>
                <a:t>Team_long_name: Varchar</a:t>
              </a:r>
            </a:p>
            <a:p>
              <a:pPr algn="ctr">
                <a:lnSpc>
                  <a:spcPts val="1057"/>
                </a:lnSpc>
              </a:pPr>
              <a:r>
                <a:rPr lang="en-US" sz="911">
                  <a:solidFill>
                    <a:srgbClr val="000000"/>
                  </a:solidFill>
                  <a:latin typeface="Agrandir Bold"/>
                </a:rPr>
                <a:t>...</a:t>
              </a:r>
            </a:p>
            <a:p>
              <a:pPr algn="ctr">
                <a:lnSpc>
                  <a:spcPts val="1057"/>
                </a:lnSpc>
              </a:pPr>
              <a:r>
                <a:rPr lang="en-US" sz="911">
                  <a:solidFill>
                    <a:srgbClr val="000000"/>
                  </a:solidFill>
                  <a:latin typeface="Agrandir Bold"/>
                </a:rPr>
                <a:t>...</a:t>
              </a:r>
            </a:p>
            <a:p>
              <a:pPr algn="ctr">
                <a:lnSpc>
                  <a:spcPts val="1057"/>
                </a:lnSpc>
              </a:pPr>
              <a:r>
                <a:rPr lang="en-US" sz="911">
                  <a:solidFill>
                    <a:srgbClr val="000000"/>
                  </a:solidFill>
                  <a:latin typeface="Agrandir Bold"/>
                </a:rPr>
                <a:t>...</a:t>
              </a:r>
            </a:p>
            <a:p>
              <a:pPr algn="ctr">
                <a:lnSpc>
                  <a:spcPts val="1057"/>
                </a:lnSpc>
              </a:pPr>
            </a:p>
            <a:p>
              <a:pPr algn="ctr">
                <a:lnSpc>
                  <a:spcPts val="1057"/>
                </a:lnSpc>
                <a:spcBef>
                  <a:spcPct val="0"/>
                </a:spcBef>
              </a:pPr>
            </a:p>
          </p:txBody>
        </p:sp>
      </p:grpSp>
      <p:grpSp>
        <p:nvGrpSpPr>
          <p:cNvPr name="Group 25" id="25"/>
          <p:cNvGrpSpPr/>
          <p:nvPr/>
        </p:nvGrpSpPr>
        <p:grpSpPr>
          <a:xfrm rot="0">
            <a:off x="10407858" y="2154582"/>
            <a:ext cx="3244564" cy="3807598"/>
            <a:chOff x="0" y="0"/>
            <a:chExt cx="4326086" cy="5076797"/>
          </a:xfrm>
        </p:grpSpPr>
        <p:grpSp>
          <p:nvGrpSpPr>
            <p:cNvPr name="Group 26" id="26"/>
            <p:cNvGrpSpPr/>
            <p:nvPr/>
          </p:nvGrpSpPr>
          <p:grpSpPr>
            <a:xfrm rot="0">
              <a:off x="0" y="0"/>
              <a:ext cx="4326086" cy="5076797"/>
              <a:chOff x="0" y="0"/>
              <a:chExt cx="669763" cy="785988"/>
            </a:xfrm>
          </p:grpSpPr>
          <p:sp>
            <p:nvSpPr>
              <p:cNvPr name="Freeform 27" id="27"/>
              <p:cNvSpPr/>
              <p:nvPr/>
            </p:nvSpPr>
            <p:spPr>
              <a:xfrm flipH="false" flipV="false" rot="0">
                <a:off x="0" y="0"/>
                <a:ext cx="669763" cy="785988"/>
              </a:xfrm>
              <a:custGeom>
                <a:avLst/>
                <a:gdLst/>
                <a:ahLst/>
                <a:cxnLst/>
                <a:rect r="r" b="b" t="t" l="l"/>
                <a:pathLst>
                  <a:path h="785988" w="669763">
                    <a:moveTo>
                      <a:pt x="76110" y="0"/>
                    </a:moveTo>
                    <a:lnTo>
                      <a:pt x="593653" y="0"/>
                    </a:lnTo>
                    <a:cubicBezTo>
                      <a:pt x="635687" y="0"/>
                      <a:pt x="669763" y="34076"/>
                      <a:pt x="669763" y="76110"/>
                    </a:cubicBezTo>
                    <a:lnTo>
                      <a:pt x="669763" y="709878"/>
                    </a:lnTo>
                    <a:cubicBezTo>
                      <a:pt x="669763" y="751912"/>
                      <a:pt x="635687" y="785988"/>
                      <a:pt x="593653" y="785988"/>
                    </a:cubicBezTo>
                    <a:lnTo>
                      <a:pt x="76110" y="785988"/>
                    </a:lnTo>
                    <a:cubicBezTo>
                      <a:pt x="34076" y="785988"/>
                      <a:pt x="0" y="751912"/>
                      <a:pt x="0" y="709878"/>
                    </a:cubicBezTo>
                    <a:lnTo>
                      <a:pt x="0" y="76110"/>
                    </a:lnTo>
                    <a:cubicBezTo>
                      <a:pt x="0" y="34076"/>
                      <a:pt x="34076" y="0"/>
                      <a:pt x="76110" y="0"/>
                    </a:cubicBezTo>
                    <a:close/>
                  </a:path>
                </a:pathLst>
              </a:custGeom>
              <a:solidFill>
                <a:srgbClr val="2F72B1"/>
              </a:solidFill>
            </p:spPr>
          </p:sp>
          <p:sp>
            <p:nvSpPr>
              <p:cNvPr name="TextBox 28" id="28"/>
              <p:cNvSpPr txBox="true"/>
              <p:nvPr/>
            </p:nvSpPr>
            <p:spPr>
              <a:xfrm>
                <a:off x="0" y="-104775"/>
                <a:ext cx="669763" cy="890763"/>
              </a:xfrm>
              <a:prstGeom prst="rect">
                <a:avLst/>
              </a:prstGeom>
            </p:spPr>
            <p:txBody>
              <a:bodyPr anchor="ctr" rtlCol="false" tIns="50800" lIns="50800" bIns="50800" rIns="50800"/>
              <a:lstStyle/>
              <a:p>
                <a:pPr algn="ctr">
                  <a:lnSpc>
                    <a:spcPts val="2939"/>
                  </a:lnSpc>
                </a:pPr>
              </a:p>
            </p:txBody>
          </p:sp>
        </p:grpSp>
        <p:grpSp>
          <p:nvGrpSpPr>
            <p:cNvPr name="Group 29" id="29"/>
            <p:cNvGrpSpPr/>
            <p:nvPr/>
          </p:nvGrpSpPr>
          <p:grpSpPr>
            <a:xfrm rot="0">
              <a:off x="0" y="0"/>
              <a:ext cx="4326086" cy="1231039"/>
              <a:chOff x="0" y="0"/>
              <a:chExt cx="669763" cy="190589"/>
            </a:xfrm>
          </p:grpSpPr>
          <p:sp>
            <p:nvSpPr>
              <p:cNvPr name="Freeform 30" id="30"/>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31" id="31"/>
              <p:cNvSpPr txBox="true"/>
              <p:nvPr/>
            </p:nvSpPr>
            <p:spPr>
              <a:xfrm>
                <a:off x="0" y="-104775"/>
                <a:ext cx="669763" cy="295364"/>
              </a:xfrm>
              <a:prstGeom prst="rect">
                <a:avLst/>
              </a:prstGeom>
            </p:spPr>
            <p:txBody>
              <a:bodyPr anchor="ctr" rtlCol="false" tIns="50800" lIns="50800" bIns="50800" rIns="50800"/>
              <a:lstStyle/>
              <a:p>
                <a:pPr algn="ctr">
                  <a:lnSpc>
                    <a:spcPts val="2939"/>
                  </a:lnSpc>
                </a:pPr>
              </a:p>
            </p:txBody>
          </p:sp>
        </p:grpSp>
        <p:sp>
          <p:nvSpPr>
            <p:cNvPr name="TextBox 32" id="32"/>
            <p:cNvSpPr txBox="true"/>
            <p:nvPr/>
          </p:nvSpPr>
          <p:spPr>
            <a:xfrm rot="0">
              <a:off x="0" y="306673"/>
              <a:ext cx="4326086" cy="560543"/>
            </a:xfrm>
            <a:prstGeom prst="rect">
              <a:avLst/>
            </a:prstGeom>
          </p:spPr>
          <p:txBody>
            <a:bodyPr anchor="t" rtlCol="false" tIns="0" lIns="0" bIns="0" rIns="0">
              <a:spAutoFit/>
            </a:bodyPr>
            <a:lstStyle/>
            <a:p>
              <a:pPr algn="ctr">
                <a:lnSpc>
                  <a:spcPts val="2959"/>
                </a:lnSpc>
                <a:spcBef>
                  <a:spcPct val="0"/>
                </a:spcBef>
              </a:pPr>
              <a:r>
                <a:rPr lang="en-US" sz="2551">
                  <a:solidFill>
                    <a:srgbClr val="E89AB0"/>
                  </a:solidFill>
                  <a:latin typeface="Agrandir Bold"/>
                </a:rPr>
                <a:t>Match</a:t>
              </a:r>
            </a:p>
          </p:txBody>
        </p:sp>
        <p:sp>
          <p:nvSpPr>
            <p:cNvPr name="TextBox 33" id="33"/>
            <p:cNvSpPr txBox="true"/>
            <p:nvPr/>
          </p:nvSpPr>
          <p:spPr>
            <a:xfrm rot="0">
              <a:off x="795290" y="1481519"/>
              <a:ext cx="2441889" cy="2467763"/>
            </a:xfrm>
            <a:prstGeom prst="rect">
              <a:avLst/>
            </a:prstGeom>
          </p:spPr>
          <p:txBody>
            <a:bodyPr anchor="t" rtlCol="false" tIns="0" lIns="0" bIns="0" rIns="0">
              <a:spAutoFit/>
            </a:bodyPr>
            <a:lstStyle/>
            <a:p>
              <a:pPr algn="ctr">
                <a:lnSpc>
                  <a:spcPts val="1480"/>
                </a:lnSpc>
              </a:pPr>
              <a:r>
                <a:rPr lang="en-US" sz="1275">
                  <a:solidFill>
                    <a:srgbClr val="000000"/>
                  </a:solidFill>
                  <a:latin typeface="Agrandir Bold"/>
                </a:rPr>
                <a:t>ID: INT</a:t>
              </a:r>
            </a:p>
            <a:p>
              <a:pPr algn="ctr">
                <a:lnSpc>
                  <a:spcPts val="1480"/>
                </a:lnSpc>
              </a:pPr>
              <a:r>
                <a:rPr lang="en-US" sz="1275" u="sng">
                  <a:solidFill>
                    <a:srgbClr val="000000"/>
                  </a:solidFill>
                  <a:latin typeface="Agrandir Bold Italics"/>
                </a:rPr>
                <a:t>Country_ID: INT</a:t>
              </a:r>
            </a:p>
            <a:p>
              <a:pPr algn="ctr">
                <a:lnSpc>
                  <a:spcPts val="1480"/>
                </a:lnSpc>
              </a:pPr>
              <a:r>
                <a:rPr lang="en-US" sz="1275" u="sng">
                  <a:solidFill>
                    <a:srgbClr val="000000"/>
                  </a:solidFill>
                  <a:latin typeface="Agrandir Bold Italics"/>
                </a:rPr>
                <a:t>League_ID: INT</a:t>
              </a:r>
            </a:p>
            <a:p>
              <a:pPr algn="ctr">
                <a:lnSpc>
                  <a:spcPts val="1480"/>
                </a:lnSpc>
              </a:pPr>
              <a:r>
                <a:rPr lang="en-US" sz="1275" u="sng">
                  <a:solidFill>
                    <a:srgbClr val="000000"/>
                  </a:solidFill>
                  <a:latin typeface="Agrandir Bold Italics"/>
                </a:rPr>
                <a:t>Home_team_ID:INT</a:t>
              </a:r>
            </a:p>
            <a:p>
              <a:pPr algn="ctr">
                <a:lnSpc>
                  <a:spcPts val="1480"/>
                </a:lnSpc>
              </a:pPr>
              <a:r>
                <a:rPr lang="en-US" sz="1275" u="sng">
                  <a:solidFill>
                    <a:srgbClr val="000000"/>
                  </a:solidFill>
                  <a:latin typeface="Agrandir Bold Italics"/>
                </a:rPr>
                <a:t>Away_team_ID:INT</a:t>
              </a:r>
            </a:p>
            <a:p>
              <a:pPr algn="ctr">
                <a:lnSpc>
                  <a:spcPts val="1480"/>
                </a:lnSpc>
              </a:pPr>
              <a:r>
                <a:rPr lang="en-US" sz="1275">
                  <a:solidFill>
                    <a:srgbClr val="000000"/>
                  </a:solidFill>
                  <a:latin typeface="Agrandir Bold"/>
                </a:rPr>
                <a:t>...</a:t>
              </a:r>
            </a:p>
            <a:p>
              <a:pPr algn="ctr">
                <a:lnSpc>
                  <a:spcPts val="1480"/>
                </a:lnSpc>
              </a:pPr>
              <a:r>
                <a:rPr lang="en-US" sz="1275">
                  <a:solidFill>
                    <a:srgbClr val="000000"/>
                  </a:solidFill>
                  <a:latin typeface="Agrandir Bold"/>
                </a:rPr>
                <a:t>...</a:t>
              </a:r>
            </a:p>
            <a:p>
              <a:pPr algn="ctr">
                <a:lnSpc>
                  <a:spcPts val="1480"/>
                </a:lnSpc>
              </a:pPr>
              <a:r>
                <a:rPr lang="en-US" sz="1275">
                  <a:solidFill>
                    <a:srgbClr val="000000"/>
                  </a:solidFill>
                  <a:latin typeface="Agrandir Bold"/>
                </a:rPr>
                <a:t>...</a:t>
              </a:r>
            </a:p>
            <a:p>
              <a:pPr algn="ctr">
                <a:lnSpc>
                  <a:spcPts val="1480"/>
                </a:lnSpc>
              </a:pPr>
            </a:p>
            <a:p>
              <a:pPr algn="ctr">
                <a:lnSpc>
                  <a:spcPts val="1480"/>
                </a:lnSpc>
                <a:spcBef>
                  <a:spcPct val="0"/>
                </a:spcBef>
              </a:pPr>
            </a:p>
          </p:txBody>
        </p:sp>
      </p:grpSp>
      <p:grpSp>
        <p:nvGrpSpPr>
          <p:cNvPr name="Group 34" id="34"/>
          <p:cNvGrpSpPr/>
          <p:nvPr/>
        </p:nvGrpSpPr>
        <p:grpSpPr>
          <a:xfrm rot="0">
            <a:off x="1410208" y="2444952"/>
            <a:ext cx="2543006" cy="2698548"/>
            <a:chOff x="0" y="0"/>
            <a:chExt cx="3390675" cy="3598064"/>
          </a:xfrm>
        </p:grpSpPr>
        <p:grpSp>
          <p:nvGrpSpPr>
            <p:cNvPr name="Group 35" id="35"/>
            <p:cNvGrpSpPr/>
            <p:nvPr/>
          </p:nvGrpSpPr>
          <p:grpSpPr>
            <a:xfrm rot="0">
              <a:off x="0" y="0"/>
              <a:ext cx="3390675" cy="3598064"/>
              <a:chOff x="0" y="0"/>
              <a:chExt cx="669763" cy="710729"/>
            </a:xfrm>
          </p:grpSpPr>
          <p:sp>
            <p:nvSpPr>
              <p:cNvPr name="Freeform 36" id="36"/>
              <p:cNvSpPr/>
              <p:nvPr/>
            </p:nvSpPr>
            <p:spPr>
              <a:xfrm flipH="false" flipV="false" rot="0">
                <a:off x="0" y="0"/>
                <a:ext cx="669763" cy="710729"/>
              </a:xfrm>
              <a:custGeom>
                <a:avLst/>
                <a:gdLst/>
                <a:ahLst/>
                <a:cxnLst/>
                <a:rect r="r" b="b" t="t" l="l"/>
                <a:pathLst>
                  <a:path h="710729" w="669763">
                    <a:moveTo>
                      <a:pt x="76110" y="0"/>
                    </a:moveTo>
                    <a:lnTo>
                      <a:pt x="593653" y="0"/>
                    </a:lnTo>
                    <a:cubicBezTo>
                      <a:pt x="635687" y="0"/>
                      <a:pt x="669763" y="34076"/>
                      <a:pt x="669763" y="76110"/>
                    </a:cubicBezTo>
                    <a:lnTo>
                      <a:pt x="669763" y="634619"/>
                    </a:lnTo>
                    <a:cubicBezTo>
                      <a:pt x="669763" y="676653"/>
                      <a:pt x="635687" y="710729"/>
                      <a:pt x="593653" y="710729"/>
                    </a:cubicBezTo>
                    <a:lnTo>
                      <a:pt x="76110" y="710729"/>
                    </a:lnTo>
                    <a:cubicBezTo>
                      <a:pt x="34076" y="710729"/>
                      <a:pt x="0" y="676653"/>
                      <a:pt x="0" y="634619"/>
                    </a:cubicBezTo>
                    <a:lnTo>
                      <a:pt x="0" y="76110"/>
                    </a:lnTo>
                    <a:cubicBezTo>
                      <a:pt x="0" y="34076"/>
                      <a:pt x="34076" y="0"/>
                      <a:pt x="76110" y="0"/>
                    </a:cubicBezTo>
                    <a:close/>
                  </a:path>
                </a:pathLst>
              </a:custGeom>
              <a:solidFill>
                <a:srgbClr val="2F72B1"/>
              </a:solidFill>
            </p:spPr>
          </p:sp>
          <p:sp>
            <p:nvSpPr>
              <p:cNvPr name="TextBox 37" id="37"/>
              <p:cNvSpPr txBox="true"/>
              <p:nvPr/>
            </p:nvSpPr>
            <p:spPr>
              <a:xfrm>
                <a:off x="0" y="-104775"/>
                <a:ext cx="669763" cy="815504"/>
              </a:xfrm>
              <a:prstGeom prst="rect">
                <a:avLst/>
              </a:prstGeom>
            </p:spPr>
            <p:txBody>
              <a:bodyPr anchor="ctr" rtlCol="false" tIns="50800" lIns="50800" bIns="50800" rIns="50800"/>
              <a:lstStyle/>
              <a:p>
                <a:pPr algn="ctr">
                  <a:lnSpc>
                    <a:spcPts val="2940"/>
                  </a:lnSpc>
                </a:pPr>
              </a:p>
            </p:txBody>
          </p:sp>
        </p:grpSp>
        <p:grpSp>
          <p:nvGrpSpPr>
            <p:cNvPr name="Group 38" id="38"/>
            <p:cNvGrpSpPr/>
            <p:nvPr/>
          </p:nvGrpSpPr>
          <p:grpSpPr>
            <a:xfrm rot="0">
              <a:off x="0" y="0"/>
              <a:ext cx="3390675" cy="964857"/>
              <a:chOff x="0" y="0"/>
              <a:chExt cx="669763" cy="190589"/>
            </a:xfrm>
          </p:grpSpPr>
          <p:sp>
            <p:nvSpPr>
              <p:cNvPr name="Freeform 39" id="39"/>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40" id="40"/>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41" id="41"/>
            <p:cNvSpPr txBox="true"/>
            <p:nvPr/>
          </p:nvSpPr>
          <p:spPr>
            <a:xfrm rot="0">
              <a:off x="0" y="228005"/>
              <a:ext cx="3390675" cy="451696"/>
            </a:xfrm>
            <a:prstGeom prst="rect">
              <a:avLst/>
            </a:prstGeom>
          </p:spPr>
          <p:txBody>
            <a:bodyPr anchor="t" rtlCol="false" tIns="0" lIns="0" bIns="0" rIns="0">
              <a:spAutoFit/>
            </a:bodyPr>
            <a:lstStyle/>
            <a:p>
              <a:pPr algn="ctr">
                <a:lnSpc>
                  <a:spcPts val="2319"/>
                </a:lnSpc>
                <a:spcBef>
                  <a:spcPct val="0"/>
                </a:spcBef>
              </a:pPr>
              <a:r>
                <a:rPr lang="en-US" sz="1999">
                  <a:solidFill>
                    <a:srgbClr val="E89AB0"/>
                  </a:solidFill>
                  <a:latin typeface="Agrandir Bold"/>
                </a:rPr>
                <a:t>League</a:t>
              </a:r>
            </a:p>
          </p:txBody>
        </p:sp>
        <p:sp>
          <p:nvSpPr>
            <p:cNvPr name="TextBox 42" id="42"/>
            <p:cNvSpPr txBox="true"/>
            <p:nvPr/>
          </p:nvSpPr>
          <p:spPr>
            <a:xfrm rot="0">
              <a:off x="623328" y="1164523"/>
              <a:ext cx="1913890" cy="1549823"/>
            </a:xfrm>
            <a:prstGeom prst="rect">
              <a:avLst/>
            </a:prstGeom>
          </p:spPr>
          <p:txBody>
            <a:bodyPr anchor="t" rtlCol="false" tIns="0" lIns="0" bIns="0" rIns="0">
              <a:spAutoFit/>
            </a:bodyPr>
            <a:lstStyle/>
            <a:p>
              <a:pPr algn="ctr">
                <a:lnSpc>
                  <a:spcPts val="1159"/>
                </a:lnSpc>
              </a:pPr>
              <a:r>
                <a:rPr lang="en-US" sz="999">
                  <a:solidFill>
                    <a:srgbClr val="000000"/>
                  </a:solidFill>
                  <a:latin typeface="Agrandir Bold"/>
                </a:rPr>
                <a:t>ID: INT</a:t>
              </a:r>
            </a:p>
            <a:p>
              <a:pPr algn="ctr">
                <a:lnSpc>
                  <a:spcPts val="1159"/>
                </a:lnSpc>
              </a:pPr>
              <a:r>
                <a:rPr lang="en-US" sz="999" u="sng">
                  <a:solidFill>
                    <a:srgbClr val="000000"/>
                  </a:solidFill>
                  <a:latin typeface="Agrandir Bold Italics"/>
                </a:rPr>
                <a:t>Country_ID: INT</a:t>
              </a:r>
            </a:p>
            <a:p>
              <a:pPr algn="ctr">
                <a:lnSpc>
                  <a:spcPts val="1159"/>
                </a:lnSpc>
              </a:pPr>
              <a:r>
                <a:rPr lang="en-US" sz="999" u="sng">
                  <a:solidFill>
                    <a:srgbClr val="000000"/>
                  </a:solidFill>
                  <a:latin typeface="Agrandir Bold Italics"/>
                </a:rPr>
                <a:t>Name: Varchar</a:t>
              </a:r>
            </a:p>
            <a:p>
              <a:pPr algn="ctr">
                <a:lnSpc>
                  <a:spcPts val="1159"/>
                </a:lnSpc>
              </a:pPr>
              <a:r>
                <a:rPr lang="en-US" sz="999">
                  <a:solidFill>
                    <a:srgbClr val="000000"/>
                  </a:solidFill>
                  <a:latin typeface="Agrandir Bold"/>
                </a:rPr>
                <a:t>...</a:t>
              </a:r>
            </a:p>
            <a:p>
              <a:pPr algn="ctr">
                <a:lnSpc>
                  <a:spcPts val="1159"/>
                </a:lnSpc>
              </a:pPr>
              <a:r>
                <a:rPr lang="en-US" sz="999">
                  <a:solidFill>
                    <a:srgbClr val="000000"/>
                  </a:solidFill>
                  <a:latin typeface="Agrandir Bold"/>
                </a:rPr>
                <a:t>...</a:t>
              </a:r>
            </a:p>
            <a:p>
              <a:pPr algn="ctr">
                <a:lnSpc>
                  <a:spcPts val="1159"/>
                </a:lnSpc>
              </a:pPr>
              <a:r>
                <a:rPr lang="en-US" sz="999">
                  <a:solidFill>
                    <a:srgbClr val="000000"/>
                  </a:solidFill>
                  <a:latin typeface="Agrandir Bold"/>
                </a:rPr>
                <a:t>...</a:t>
              </a:r>
            </a:p>
            <a:p>
              <a:pPr algn="ctr">
                <a:lnSpc>
                  <a:spcPts val="1159"/>
                </a:lnSpc>
              </a:pPr>
            </a:p>
            <a:p>
              <a:pPr algn="ctr">
                <a:lnSpc>
                  <a:spcPts val="1159"/>
                </a:lnSpc>
                <a:spcBef>
                  <a:spcPct val="0"/>
                </a:spcBef>
              </a:pPr>
            </a:p>
          </p:txBody>
        </p:sp>
      </p:grpSp>
      <p:grpSp>
        <p:nvGrpSpPr>
          <p:cNvPr name="Group 43" id="43"/>
          <p:cNvGrpSpPr/>
          <p:nvPr/>
        </p:nvGrpSpPr>
        <p:grpSpPr>
          <a:xfrm rot="0">
            <a:off x="813906" y="6702627"/>
            <a:ext cx="1867805" cy="1877108"/>
            <a:chOff x="0" y="0"/>
            <a:chExt cx="2490406" cy="2502811"/>
          </a:xfrm>
        </p:grpSpPr>
        <p:grpSp>
          <p:nvGrpSpPr>
            <p:cNvPr name="Group 44" id="44"/>
            <p:cNvGrpSpPr/>
            <p:nvPr/>
          </p:nvGrpSpPr>
          <p:grpSpPr>
            <a:xfrm rot="0">
              <a:off x="0" y="0"/>
              <a:ext cx="2490406" cy="2502811"/>
              <a:chOff x="0" y="0"/>
              <a:chExt cx="669763" cy="673099"/>
            </a:xfrm>
          </p:grpSpPr>
          <p:sp>
            <p:nvSpPr>
              <p:cNvPr name="Freeform 45" id="45"/>
              <p:cNvSpPr/>
              <p:nvPr/>
            </p:nvSpPr>
            <p:spPr>
              <a:xfrm flipH="false" flipV="false" rot="0">
                <a:off x="0" y="0"/>
                <a:ext cx="669763" cy="673099"/>
              </a:xfrm>
              <a:custGeom>
                <a:avLst/>
                <a:gdLst/>
                <a:ahLst/>
                <a:cxnLst/>
                <a:rect r="r" b="b" t="t" l="l"/>
                <a:pathLst>
                  <a:path h="673099" w="669763">
                    <a:moveTo>
                      <a:pt x="76110" y="0"/>
                    </a:moveTo>
                    <a:lnTo>
                      <a:pt x="593653" y="0"/>
                    </a:lnTo>
                    <a:cubicBezTo>
                      <a:pt x="635687" y="0"/>
                      <a:pt x="669763" y="34076"/>
                      <a:pt x="669763" y="76110"/>
                    </a:cubicBezTo>
                    <a:lnTo>
                      <a:pt x="669763" y="596989"/>
                    </a:lnTo>
                    <a:cubicBezTo>
                      <a:pt x="669763" y="639023"/>
                      <a:pt x="635687" y="673099"/>
                      <a:pt x="593653" y="673099"/>
                    </a:cubicBezTo>
                    <a:lnTo>
                      <a:pt x="76110" y="673099"/>
                    </a:lnTo>
                    <a:cubicBezTo>
                      <a:pt x="34076" y="673099"/>
                      <a:pt x="0" y="639023"/>
                      <a:pt x="0" y="596989"/>
                    </a:cubicBezTo>
                    <a:lnTo>
                      <a:pt x="0" y="76110"/>
                    </a:lnTo>
                    <a:cubicBezTo>
                      <a:pt x="0" y="34076"/>
                      <a:pt x="34076" y="0"/>
                      <a:pt x="76110" y="0"/>
                    </a:cubicBezTo>
                    <a:close/>
                  </a:path>
                </a:pathLst>
              </a:custGeom>
              <a:solidFill>
                <a:srgbClr val="2F72B1"/>
              </a:solidFill>
            </p:spPr>
          </p:sp>
          <p:sp>
            <p:nvSpPr>
              <p:cNvPr name="TextBox 46" id="46"/>
              <p:cNvSpPr txBox="true"/>
              <p:nvPr/>
            </p:nvSpPr>
            <p:spPr>
              <a:xfrm>
                <a:off x="0" y="-104775"/>
                <a:ext cx="669763" cy="777874"/>
              </a:xfrm>
              <a:prstGeom prst="rect">
                <a:avLst/>
              </a:prstGeom>
            </p:spPr>
            <p:txBody>
              <a:bodyPr anchor="ctr" rtlCol="false" tIns="50800" lIns="50800" bIns="50800" rIns="50800"/>
              <a:lstStyle/>
              <a:p>
                <a:pPr algn="ctr">
                  <a:lnSpc>
                    <a:spcPts val="2940"/>
                  </a:lnSpc>
                </a:pPr>
              </a:p>
            </p:txBody>
          </p:sp>
        </p:grpSp>
        <p:grpSp>
          <p:nvGrpSpPr>
            <p:cNvPr name="Group 47" id="47"/>
            <p:cNvGrpSpPr/>
            <p:nvPr/>
          </p:nvGrpSpPr>
          <p:grpSpPr>
            <a:xfrm rot="0">
              <a:off x="0" y="0"/>
              <a:ext cx="2490406" cy="708675"/>
              <a:chOff x="0" y="0"/>
              <a:chExt cx="669763" cy="190589"/>
            </a:xfrm>
          </p:grpSpPr>
          <p:sp>
            <p:nvSpPr>
              <p:cNvPr name="Freeform 48" id="48"/>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49" id="49"/>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50" id="50"/>
            <p:cNvSpPr txBox="true"/>
            <p:nvPr/>
          </p:nvSpPr>
          <p:spPr>
            <a:xfrm rot="0">
              <a:off x="0" y="171343"/>
              <a:ext cx="2490406" cy="327889"/>
            </a:xfrm>
            <a:prstGeom prst="rect">
              <a:avLst/>
            </a:prstGeom>
          </p:spPr>
          <p:txBody>
            <a:bodyPr anchor="t" rtlCol="false" tIns="0" lIns="0" bIns="0" rIns="0">
              <a:spAutoFit/>
            </a:bodyPr>
            <a:lstStyle/>
            <a:p>
              <a:pPr algn="ctr">
                <a:lnSpc>
                  <a:spcPts val="1703"/>
                </a:lnSpc>
                <a:spcBef>
                  <a:spcPct val="0"/>
                </a:spcBef>
              </a:pPr>
              <a:r>
                <a:rPr lang="en-US" sz="1468">
                  <a:solidFill>
                    <a:srgbClr val="E89AB0"/>
                  </a:solidFill>
                  <a:latin typeface="Agrandir Bold"/>
                </a:rPr>
                <a:t>Team_Attr</a:t>
              </a:r>
            </a:p>
          </p:txBody>
        </p:sp>
        <p:sp>
          <p:nvSpPr>
            <p:cNvPr name="TextBox 51" id="51"/>
            <p:cNvSpPr txBox="true"/>
            <p:nvPr/>
          </p:nvSpPr>
          <p:spPr>
            <a:xfrm rot="0">
              <a:off x="457826" y="850269"/>
              <a:ext cx="1405727" cy="1003463"/>
            </a:xfrm>
            <a:prstGeom prst="rect">
              <a:avLst/>
            </a:prstGeom>
          </p:spPr>
          <p:txBody>
            <a:bodyPr anchor="t" rtlCol="false" tIns="0" lIns="0" bIns="0" rIns="0">
              <a:spAutoFit/>
            </a:bodyPr>
            <a:lstStyle/>
            <a:p>
              <a:pPr algn="ctr">
                <a:lnSpc>
                  <a:spcPts val="852"/>
                </a:lnSpc>
              </a:pPr>
              <a:r>
                <a:rPr lang="en-US" sz="734">
                  <a:solidFill>
                    <a:srgbClr val="000000"/>
                  </a:solidFill>
                  <a:latin typeface="Agrandir Bold"/>
                </a:rPr>
                <a:t>ID: INT</a:t>
              </a:r>
            </a:p>
            <a:p>
              <a:pPr algn="ctr">
                <a:lnSpc>
                  <a:spcPts val="852"/>
                </a:lnSpc>
              </a:pPr>
              <a:r>
                <a:rPr lang="en-US" sz="734" u="sng">
                  <a:solidFill>
                    <a:srgbClr val="000000"/>
                  </a:solidFill>
                  <a:latin typeface="Agrandir Bold Italics"/>
                </a:rPr>
                <a:t>Team_API: INT</a:t>
              </a:r>
            </a:p>
            <a:p>
              <a:pPr algn="ctr">
                <a:lnSpc>
                  <a:spcPts val="852"/>
                </a:lnSpc>
              </a:pPr>
              <a:r>
                <a:rPr lang="en-US" sz="734">
                  <a:solidFill>
                    <a:srgbClr val="000000"/>
                  </a:solidFill>
                  <a:latin typeface="Agrandir Bold"/>
                </a:rPr>
                <a:t>...</a:t>
              </a:r>
            </a:p>
            <a:p>
              <a:pPr algn="ctr">
                <a:lnSpc>
                  <a:spcPts val="852"/>
                </a:lnSpc>
              </a:pPr>
              <a:r>
                <a:rPr lang="en-US" sz="734">
                  <a:solidFill>
                    <a:srgbClr val="000000"/>
                  </a:solidFill>
                  <a:latin typeface="Agrandir Bold"/>
                </a:rPr>
                <a:t>...</a:t>
              </a:r>
            </a:p>
            <a:p>
              <a:pPr algn="ctr">
                <a:lnSpc>
                  <a:spcPts val="852"/>
                </a:lnSpc>
              </a:pPr>
              <a:r>
                <a:rPr lang="en-US" sz="734">
                  <a:solidFill>
                    <a:srgbClr val="000000"/>
                  </a:solidFill>
                  <a:latin typeface="Agrandir Bold"/>
                </a:rPr>
                <a:t>...</a:t>
              </a:r>
            </a:p>
            <a:p>
              <a:pPr algn="ctr">
                <a:lnSpc>
                  <a:spcPts val="852"/>
                </a:lnSpc>
              </a:pPr>
            </a:p>
            <a:p>
              <a:pPr algn="ctr">
                <a:lnSpc>
                  <a:spcPts val="852"/>
                </a:lnSpc>
                <a:spcBef>
                  <a:spcPct val="0"/>
                </a:spcBef>
              </a:pPr>
            </a:p>
          </p:txBody>
        </p:sp>
      </p:grpSp>
      <p:grpSp>
        <p:nvGrpSpPr>
          <p:cNvPr name="Group 52" id="52"/>
          <p:cNvGrpSpPr/>
          <p:nvPr/>
        </p:nvGrpSpPr>
        <p:grpSpPr>
          <a:xfrm rot="0">
            <a:off x="14265521" y="5962179"/>
            <a:ext cx="2993779" cy="3176891"/>
            <a:chOff x="0" y="0"/>
            <a:chExt cx="3991705" cy="4235855"/>
          </a:xfrm>
        </p:grpSpPr>
        <p:grpSp>
          <p:nvGrpSpPr>
            <p:cNvPr name="Group 53" id="53"/>
            <p:cNvGrpSpPr/>
            <p:nvPr/>
          </p:nvGrpSpPr>
          <p:grpSpPr>
            <a:xfrm rot="0">
              <a:off x="0" y="0"/>
              <a:ext cx="3991705" cy="4235855"/>
              <a:chOff x="0" y="0"/>
              <a:chExt cx="669763" cy="710729"/>
            </a:xfrm>
          </p:grpSpPr>
          <p:sp>
            <p:nvSpPr>
              <p:cNvPr name="Freeform 54" id="54"/>
              <p:cNvSpPr/>
              <p:nvPr/>
            </p:nvSpPr>
            <p:spPr>
              <a:xfrm flipH="false" flipV="false" rot="0">
                <a:off x="0" y="0"/>
                <a:ext cx="669763" cy="710729"/>
              </a:xfrm>
              <a:custGeom>
                <a:avLst/>
                <a:gdLst/>
                <a:ahLst/>
                <a:cxnLst/>
                <a:rect r="r" b="b" t="t" l="l"/>
                <a:pathLst>
                  <a:path h="710729" w="669763">
                    <a:moveTo>
                      <a:pt x="76110" y="0"/>
                    </a:moveTo>
                    <a:lnTo>
                      <a:pt x="593653" y="0"/>
                    </a:lnTo>
                    <a:cubicBezTo>
                      <a:pt x="635687" y="0"/>
                      <a:pt x="669763" y="34076"/>
                      <a:pt x="669763" y="76110"/>
                    </a:cubicBezTo>
                    <a:lnTo>
                      <a:pt x="669763" y="634619"/>
                    </a:lnTo>
                    <a:cubicBezTo>
                      <a:pt x="669763" y="676653"/>
                      <a:pt x="635687" y="710729"/>
                      <a:pt x="593653" y="710729"/>
                    </a:cubicBezTo>
                    <a:lnTo>
                      <a:pt x="76110" y="710729"/>
                    </a:lnTo>
                    <a:cubicBezTo>
                      <a:pt x="34076" y="710729"/>
                      <a:pt x="0" y="676653"/>
                      <a:pt x="0" y="634619"/>
                    </a:cubicBezTo>
                    <a:lnTo>
                      <a:pt x="0" y="76110"/>
                    </a:lnTo>
                    <a:cubicBezTo>
                      <a:pt x="0" y="34076"/>
                      <a:pt x="34076" y="0"/>
                      <a:pt x="76110" y="0"/>
                    </a:cubicBezTo>
                    <a:close/>
                  </a:path>
                </a:pathLst>
              </a:custGeom>
              <a:solidFill>
                <a:srgbClr val="2F72B1"/>
              </a:solidFill>
            </p:spPr>
          </p:sp>
          <p:sp>
            <p:nvSpPr>
              <p:cNvPr name="TextBox 55" id="55"/>
              <p:cNvSpPr txBox="true"/>
              <p:nvPr/>
            </p:nvSpPr>
            <p:spPr>
              <a:xfrm>
                <a:off x="0" y="-104775"/>
                <a:ext cx="669763" cy="815504"/>
              </a:xfrm>
              <a:prstGeom prst="rect">
                <a:avLst/>
              </a:prstGeom>
            </p:spPr>
            <p:txBody>
              <a:bodyPr anchor="ctr" rtlCol="false" tIns="50800" lIns="50800" bIns="50800" rIns="50800"/>
              <a:lstStyle/>
              <a:p>
                <a:pPr algn="ctr">
                  <a:lnSpc>
                    <a:spcPts val="2940"/>
                  </a:lnSpc>
                </a:pPr>
              </a:p>
            </p:txBody>
          </p:sp>
        </p:grpSp>
        <p:grpSp>
          <p:nvGrpSpPr>
            <p:cNvPr name="Group 56" id="56"/>
            <p:cNvGrpSpPr/>
            <p:nvPr/>
          </p:nvGrpSpPr>
          <p:grpSpPr>
            <a:xfrm rot="0">
              <a:off x="0" y="0"/>
              <a:ext cx="3991705" cy="1135887"/>
              <a:chOff x="0" y="0"/>
              <a:chExt cx="669763" cy="190589"/>
            </a:xfrm>
          </p:grpSpPr>
          <p:sp>
            <p:nvSpPr>
              <p:cNvPr name="Freeform 57" id="57"/>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58" id="58"/>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59" id="59"/>
            <p:cNvSpPr txBox="true"/>
            <p:nvPr/>
          </p:nvSpPr>
          <p:spPr>
            <a:xfrm rot="0">
              <a:off x="0" y="269027"/>
              <a:ext cx="3991705" cy="531159"/>
            </a:xfrm>
            <a:prstGeom prst="rect">
              <a:avLst/>
            </a:prstGeom>
          </p:spPr>
          <p:txBody>
            <a:bodyPr anchor="t" rtlCol="false" tIns="0" lIns="0" bIns="0" rIns="0">
              <a:spAutoFit/>
            </a:bodyPr>
            <a:lstStyle/>
            <a:p>
              <a:pPr algn="ctr">
                <a:lnSpc>
                  <a:spcPts val="2731"/>
                </a:lnSpc>
                <a:spcBef>
                  <a:spcPct val="0"/>
                </a:spcBef>
              </a:pPr>
              <a:r>
                <a:rPr lang="en-US" sz="2354">
                  <a:solidFill>
                    <a:srgbClr val="E89AB0"/>
                  </a:solidFill>
                  <a:latin typeface="Agrandir Bold"/>
                </a:rPr>
                <a:t>Player</a:t>
              </a:r>
            </a:p>
          </p:txBody>
        </p:sp>
        <p:sp>
          <p:nvSpPr>
            <p:cNvPr name="TextBox 60" id="60"/>
            <p:cNvSpPr txBox="true"/>
            <p:nvPr/>
          </p:nvSpPr>
          <p:spPr>
            <a:xfrm rot="0">
              <a:off x="733819" y="1355273"/>
              <a:ext cx="2253145" cy="1840217"/>
            </a:xfrm>
            <a:prstGeom prst="rect">
              <a:avLst/>
            </a:prstGeom>
          </p:spPr>
          <p:txBody>
            <a:bodyPr anchor="t" rtlCol="false" tIns="0" lIns="0" bIns="0" rIns="0">
              <a:spAutoFit/>
            </a:bodyPr>
            <a:lstStyle/>
            <a:p>
              <a:pPr algn="ctr">
                <a:lnSpc>
                  <a:spcPts val="1365"/>
                </a:lnSpc>
              </a:pPr>
              <a:r>
                <a:rPr lang="en-US" sz="1177">
                  <a:solidFill>
                    <a:srgbClr val="000000"/>
                  </a:solidFill>
                  <a:latin typeface="Agrandir Bold"/>
                </a:rPr>
                <a:t>ID: INT</a:t>
              </a:r>
            </a:p>
            <a:p>
              <a:pPr algn="ctr">
                <a:lnSpc>
                  <a:spcPts val="1365"/>
                </a:lnSpc>
              </a:pPr>
              <a:r>
                <a:rPr lang="en-US" sz="1177" u="sng">
                  <a:solidFill>
                    <a:srgbClr val="000000"/>
                  </a:solidFill>
                  <a:latin typeface="Agrandir Bold Italics"/>
                </a:rPr>
                <a:t>Player_API: INT</a:t>
              </a:r>
            </a:p>
            <a:p>
              <a:pPr algn="ctr">
                <a:lnSpc>
                  <a:spcPts val="1365"/>
                </a:lnSpc>
              </a:pPr>
              <a:r>
                <a:rPr lang="en-US" sz="1177">
                  <a:solidFill>
                    <a:srgbClr val="000000"/>
                  </a:solidFill>
                  <a:latin typeface="Agrandir Bold"/>
                </a:rPr>
                <a:t>Name: Varchar</a:t>
              </a:r>
            </a:p>
            <a:p>
              <a:pPr algn="ctr">
                <a:lnSpc>
                  <a:spcPts val="1365"/>
                </a:lnSpc>
              </a:pPr>
              <a:r>
                <a:rPr lang="en-US" sz="1177">
                  <a:solidFill>
                    <a:srgbClr val="000000"/>
                  </a:solidFill>
                  <a:latin typeface="Agrandir Bold"/>
                </a:rPr>
                <a:t>...</a:t>
              </a:r>
            </a:p>
            <a:p>
              <a:pPr algn="ctr">
                <a:lnSpc>
                  <a:spcPts val="1365"/>
                </a:lnSpc>
              </a:pPr>
              <a:r>
                <a:rPr lang="en-US" sz="1177">
                  <a:solidFill>
                    <a:srgbClr val="000000"/>
                  </a:solidFill>
                  <a:latin typeface="Agrandir Bold"/>
                </a:rPr>
                <a:t>...</a:t>
              </a:r>
            </a:p>
            <a:p>
              <a:pPr algn="ctr">
                <a:lnSpc>
                  <a:spcPts val="1365"/>
                </a:lnSpc>
              </a:pPr>
              <a:r>
                <a:rPr lang="en-US" sz="1177">
                  <a:solidFill>
                    <a:srgbClr val="000000"/>
                  </a:solidFill>
                  <a:latin typeface="Agrandir Bold"/>
                </a:rPr>
                <a:t>...</a:t>
              </a:r>
            </a:p>
            <a:p>
              <a:pPr algn="ctr">
                <a:lnSpc>
                  <a:spcPts val="1365"/>
                </a:lnSpc>
              </a:pPr>
            </a:p>
            <a:p>
              <a:pPr algn="ctr">
                <a:lnSpc>
                  <a:spcPts val="1365"/>
                </a:lnSpc>
                <a:spcBef>
                  <a:spcPct val="0"/>
                </a:spcBef>
              </a:pPr>
            </a:p>
          </p:txBody>
        </p:sp>
      </p:grpSp>
      <p:grpSp>
        <p:nvGrpSpPr>
          <p:cNvPr name="Group 61" id="61"/>
          <p:cNvGrpSpPr/>
          <p:nvPr/>
        </p:nvGrpSpPr>
        <p:grpSpPr>
          <a:xfrm rot="0">
            <a:off x="15510761" y="2912284"/>
            <a:ext cx="2280833" cy="2292193"/>
            <a:chOff x="0" y="0"/>
            <a:chExt cx="3041110" cy="3056257"/>
          </a:xfrm>
        </p:grpSpPr>
        <p:grpSp>
          <p:nvGrpSpPr>
            <p:cNvPr name="Group 62" id="62"/>
            <p:cNvGrpSpPr/>
            <p:nvPr/>
          </p:nvGrpSpPr>
          <p:grpSpPr>
            <a:xfrm rot="0">
              <a:off x="0" y="0"/>
              <a:ext cx="3041110" cy="3056257"/>
              <a:chOff x="0" y="0"/>
              <a:chExt cx="669763" cy="673099"/>
            </a:xfrm>
          </p:grpSpPr>
          <p:sp>
            <p:nvSpPr>
              <p:cNvPr name="Freeform 63" id="63"/>
              <p:cNvSpPr/>
              <p:nvPr/>
            </p:nvSpPr>
            <p:spPr>
              <a:xfrm flipH="false" flipV="false" rot="0">
                <a:off x="0" y="0"/>
                <a:ext cx="669763" cy="673099"/>
              </a:xfrm>
              <a:custGeom>
                <a:avLst/>
                <a:gdLst/>
                <a:ahLst/>
                <a:cxnLst/>
                <a:rect r="r" b="b" t="t" l="l"/>
                <a:pathLst>
                  <a:path h="673099" w="669763">
                    <a:moveTo>
                      <a:pt x="76110" y="0"/>
                    </a:moveTo>
                    <a:lnTo>
                      <a:pt x="593653" y="0"/>
                    </a:lnTo>
                    <a:cubicBezTo>
                      <a:pt x="635687" y="0"/>
                      <a:pt x="669763" y="34076"/>
                      <a:pt x="669763" y="76110"/>
                    </a:cubicBezTo>
                    <a:lnTo>
                      <a:pt x="669763" y="596989"/>
                    </a:lnTo>
                    <a:cubicBezTo>
                      <a:pt x="669763" y="639023"/>
                      <a:pt x="635687" y="673099"/>
                      <a:pt x="593653" y="673099"/>
                    </a:cubicBezTo>
                    <a:lnTo>
                      <a:pt x="76110" y="673099"/>
                    </a:lnTo>
                    <a:cubicBezTo>
                      <a:pt x="34076" y="673099"/>
                      <a:pt x="0" y="639023"/>
                      <a:pt x="0" y="596989"/>
                    </a:cubicBezTo>
                    <a:lnTo>
                      <a:pt x="0" y="76110"/>
                    </a:lnTo>
                    <a:cubicBezTo>
                      <a:pt x="0" y="34076"/>
                      <a:pt x="34076" y="0"/>
                      <a:pt x="76110" y="0"/>
                    </a:cubicBezTo>
                    <a:close/>
                  </a:path>
                </a:pathLst>
              </a:custGeom>
              <a:solidFill>
                <a:srgbClr val="2F72B1"/>
              </a:solidFill>
            </p:spPr>
          </p:sp>
          <p:sp>
            <p:nvSpPr>
              <p:cNvPr name="TextBox 64" id="64"/>
              <p:cNvSpPr txBox="true"/>
              <p:nvPr/>
            </p:nvSpPr>
            <p:spPr>
              <a:xfrm>
                <a:off x="0" y="-104775"/>
                <a:ext cx="669763" cy="777874"/>
              </a:xfrm>
              <a:prstGeom prst="rect">
                <a:avLst/>
              </a:prstGeom>
            </p:spPr>
            <p:txBody>
              <a:bodyPr anchor="ctr" rtlCol="false" tIns="50800" lIns="50800" bIns="50800" rIns="50800"/>
              <a:lstStyle/>
              <a:p>
                <a:pPr algn="ctr">
                  <a:lnSpc>
                    <a:spcPts val="2940"/>
                  </a:lnSpc>
                </a:pPr>
              </a:p>
            </p:txBody>
          </p:sp>
        </p:grpSp>
        <p:grpSp>
          <p:nvGrpSpPr>
            <p:cNvPr name="Group 65" id="65"/>
            <p:cNvGrpSpPr/>
            <p:nvPr/>
          </p:nvGrpSpPr>
          <p:grpSpPr>
            <a:xfrm rot="0">
              <a:off x="0" y="0"/>
              <a:ext cx="3041110" cy="865384"/>
              <a:chOff x="0" y="0"/>
              <a:chExt cx="669763" cy="190589"/>
            </a:xfrm>
          </p:grpSpPr>
          <p:sp>
            <p:nvSpPr>
              <p:cNvPr name="Freeform 66" id="66"/>
              <p:cNvSpPr/>
              <p:nvPr/>
            </p:nvSpPr>
            <p:spPr>
              <a:xfrm flipH="false" flipV="false" rot="0">
                <a:off x="0" y="0"/>
                <a:ext cx="669763" cy="190589"/>
              </a:xfrm>
              <a:custGeom>
                <a:avLst/>
                <a:gdLst/>
                <a:ahLst/>
                <a:cxnLst/>
                <a:rect r="r" b="b" t="t" l="l"/>
                <a:pathLst>
                  <a:path h="190589" w="669763">
                    <a:moveTo>
                      <a:pt x="76110" y="0"/>
                    </a:moveTo>
                    <a:lnTo>
                      <a:pt x="593653" y="0"/>
                    </a:lnTo>
                    <a:cubicBezTo>
                      <a:pt x="635687" y="0"/>
                      <a:pt x="669763" y="34076"/>
                      <a:pt x="669763" y="76110"/>
                    </a:cubicBezTo>
                    <a:lnTo>
                      <a:pt x="669763" y="114479"/>
                    </a:lnTo>
                    <a:cubicBezTo>
                      <a:pt x="669763" y="156513"/>
                      <a:pt x="635687" y="190589"/>
                      <a:pt x="593653" y="190589"/>
                    </a:cubicBezTo>
                    <a:lnTo>
                      <a:pt x="76110" y="190589"/>
                    </a:lnTo>
                    <a:cubicBezTo>
                      <a:pt x="34076" y="190589"/>
                      <a:pt x="0" y="156513"/>
                      <a:pt x="0" y="114479"/>
                    </a:cubicBezTo>
                    <a:lnTo>
                      <a:pt x="0" y="76110"/>
                    </a:lnTo>
                    <a:cubicBezTo>
                      <a:pt x="0" y="34076"/>
                      <a:pt x="34076" y="0"/>
                      <a:pt x="76110" y="0"/>
                    </a:cubicBezTo>
                    <a:close/>
                  </a:path>
                </a:pathLst>
              </a:custGeom>
              <a:solidFill>
                <a:srgbClr val="000000"/>
              </a:solidFill>
            </p:spPr>
          </p:sp>
          <p:sp>
            <p:nvSpPr>
              <p:cNvPr name="TextBox 67" id="67"/>
              <p:cNvSpPr txBox="true"/>
              <p:nvPr/>
            </p:nvSpPr>
            <p:spPr>
              <a:xfrm>
                <a:off x="0" y="-104775"/>
                <a:ext cx="669763" cy="295364"/>
              </a:xfrm>
              <a:prstGeom prst="rect">
                <a:avLst/>
              </a:prstGeom>
            </p:spPr>
            <p:txBody>
              <a:bodyPr anchor="ctr" rtlCol="false" tIns="50800" lIns="50800" bIns="50800" rIns="50800"/>
              <a:lstStyle/>
              <a:p>
                <a:pPr algn="ctr">
                  <a:lnSpc>
                    <a:spcPts val="2940"/>
                  </a:lnSpc>
                </a:pPr>
              </a:p>
            </p:txBody>
          </p:sp>
        </p:grpSp>
        <p:sp>
          <p:nvSpPr>
            <p:cNvPr name="TextBox 68" id="68"/>
            <p:cNvSpPr txBox="true"/>
            <p:nvPr/>
          </p:nvSpPr>
          <p:spPr>
            <a:xfrm rot="0">
              <a:off x="0" y="217657"/>
              <a:ext cx="3041110" cy="391970"/>
            </a:xfrm>
            <a:prstGeom prst="rect">
              <a:avLst/>
            </a:prstGeom>
          </p:spPr>
          <p:txBody>
            <a:bodyPr anchor="t" rtlCol="false" tIns="0" lIns="0" bIns="0" rIns="0">
              <a:spAutoFit/>
            </a:bodyPr>
            <a:lstStyle/>
            <a:p>
              <a:pPr algn="ctr">
                <a:lnSpc>
                  <a:spcPts val="2080"/>
                </a:lnSpc>
                <a:spcBef>
                  <a:spcPct val="0"/>
                </a:spcBef>
              </a:pPr>
              <a:r>
                <a:rPr lang="en-US" sz="1793">
                  <a:solidFill>
                    <a:srgbClr val="E89AB0"/>
                  </a:solidFill>
                  <a:latin typeface="Agrandir Bold"/>
                </a:rPr>
                <a:t>Player_Attr</a:t>
              </a:r>
            </a:p>
          </p:txBody>
        </p:sp>
        <p:sp>
          <p:nvSpPr>
            <p:cNvPr name="TextBox 69" id="69"/>
            <p:cNvSpPr txBox="true"/>
            <p:nvPr/>
          </p:nvSpPr>
          <p:spPr>
            <a:xfrm rot="0">
              <a:off x="559065" y="1042502"/>
              <a:ext cx="1716576" cy="1221146"/>
            </a:xfrm>
            <a:prstGeom prst="rect">
              <a:avLst/>
            </a:prstGeom>
          </p:spPr>
          <p:txBody>
            <a:bodyPr anchor="t" rtlCol="false" tIns="0" lIns="0" bIns="0" rIns="0">
              <a:spAutoFit/>
            </a:bodyPr>
            <a:lstStyle/>
            <a:p>
              <a:pPr algn="ctr">
                <a:lnSpc>
                  <a:spcPts val="1040"/>
                </a:lnSpc>
              </a:pPr>
              <a:r>
                <a:rPr lang="en-US" sz="896">
                  <a:solidFill>
                    <a:srgbClr val="000000"/>
                  </a:solidFill>
                  <a:latin typeface="Agrandir Bold"/>
                </a:rPr>
                <a:t>ID: INT</a:t>
              </a:r>
            </a:p>
            <a:p>
              <a:pPr algn="ctr">
                <a:lnSpc>
                  <a:spcPts val="1040"/>
                </a:lnSpc>
              </a:pPr>
              <a:r>
                <a:rPr lang="en-US" sz="896" u="sng">
                  <a:solidFill>
                    <a:srgbClr val="000000"/>
                  </a:solidFill>
                  <a:latin typeface="Agrandir Bold Italics"/>
                </a:rPr>
                <a:t>Player_API : INT</a:t>
              </a:r>
            </a:p>
            <a:p>
              <a:pPr algn="ctr">
                <a:lnSpc>
                  <a:spcPts val="1040"/>
                </a:lnSpc>
              </a:pPr>
              <a:r>
                <a:rPr lang="en-US" sz="896">
                  <a:solidFill>
                    <a:srgbClr val="000000"/>
                  </a:solidFill>
                  <a:latin typeface="Agrandir Bold"/>
                </a:rPr>
                <a:t>...</a:t>
              </a:r>
            </a:p>
            <a:p>
              <a:pPr algn="ctr">
                <a:lnSpc>
                  <a:spcPts val="1040"/>
                </a:lnSpc>
              </a:pPr>
              <a:r>
                <a:rPr lang="en-US" sz="896">
                  <a:solidFill>
                    <a:srgbClr val="000000"/>
                  </a:solidFill>
                  <a:latin typeface="Agrandir Bold"/>
                </a:rPr>
                <a:t>...</a:t>
              </a:r>
            </a:p>
            <a:p>
              <a:pPr algn="ctr">
                <a:lnSpc>
                  <a:spcPts val="1040"/>
                </a:lnSpc>
              </a:pPr>
              <a:r>
                <a:rPr lang="en-US" sz="896">
                  <a:solidFill>
                    <a:srgbClr val="000000"/>
                  </a:solidFill>
                  <a:latin typeface="Agrandir Bold"/>
                </a:rPr>
                <a:t>...</a:t>
              </a:r>
            </a:p>
            <a:p>
              <a:pPr algn="ctr">
                <a:lnSpc>
                  <a:spcPts val="1040"/>
                </a:lnSpc>
              </a:pPr>
            </a:p>
            <a:p>
              <a:pPr algn="ctr">
                <a:lnSpc>
                  <a:spcPts val="1040"/>
                </a:lnSpc>
                <a:spcBef>
                  <a:spcPct val="0"/>
                </a:spcBef>
              </a:pPr>
            </a:p>
          </p:txBody>
        </p:sp>
      </p:grpSp>
      <p:sp>
        <p:nvSpPr>
          <p:cNvPr name="AutoShape 70" id="70"/>
          <p:cNvSpPr/>
          <p:nvPr/>
        </p:nvSpPr>
        <p:spPr>
          <a:xfrm flipV="true">
            <a:off x="7098489" y="5236954"/>
            <a:ext cx="3309369" cy="2404227"/>
          </a:xfrm>
          <a:prstGeom prst="line">
            <a:avLst/>
          </a:prstGeom>
          <a:ln cap="flat" w="38100">
            <a:solidFill>
              <a:srgbClr val="FFFFFF"/>
            </a:solidFill>
            <a:prstDash val="solid"/>
            <a:headEnd type="none" len="sm" w="sm"/>
            <a:tailEnd type="oval" len="lg" w="lg"/>
          </a:ln>
        </p:spPr>
      </p:sp>
      <p:sp>
        <p:nvSpPr>
          <p:cNvPr name="AutoShape 71" id="71"/>
          <p:cNvSpPr/>
          <p:nvPr/>
        </p:nvSpPr>
        <p:spPr>
          <a:xfrm>
            <a:off x="7855335" y="2603820"/>
            <a:ext cx="2552523" cy="308464"/>
          </a:xfrm>
          <a:prstGeom prst="line">
            <a:avLst/>
          </a:prstGeom>
          <a:ln cap="flat" w="38100">
            <a:solidFill>
              <a:srgbClr val="FFFFFF"/>
            </a:solidFill>
            <a:prstDash val="solid"/>
            <a:headEnd type="none" len="sm" w="sm"/>
            <a:tailEnd type="oval" len="lg" w="lg"/>
          </a:ln>
        </p:spPr>
      </p:sp>
      <p:sp>
        <p:nvSpPr>
          <p:cNvPr name="AutoShape 72" id="72"/>
          <p:cNvSpPr/>
          <p:nvPr/>
        </p:nvSpPr>
        <p:spPr>
          <a:xfrm>
            <a:off x="3953214" y="3830154"/>
            <a:ext cx="8076926" cy="228226"/>
          </a:xfrm>
          <a:prstGeom prst="line">
            <a:avLst/>
          </a:prstGeom>
          <a:ln cap="flat" w="38100">
            <a:solidFill>
              <a:srgbClr val="FFFFFF"/>
            </a:solidFill>
            <a:prstDash val="solid"/>
            <a:headEnd type="none" len="sm" w="sm"/>
            <a:tailEnd type="oval" len="lg" w="lg"/>
          </a:ln>
        </p:spPr>
      </p:sp>
      <p:sp>
        <p:nvSpPr>
          <p:cNvPr name="AutoShape 73" id="73"/>
          <p:cNvSpPr/>
          <p:nvPr/>
        </p:nvSpPr>
        <p:spPr>
          <a:xfrm flipH="true" flipV="true">
            <a:off x="2681711" y="7641181"/>
            <a:ext cx="4416778" cy="0"/>
          </a:xfrm>
          <a:prstGeom prst="line">
            <a:avLst/>
          </a:prstGeom>
          <a:ln cap="flat" w="38100">
            <a:solidFill>
              <a:srgbClr val="FFFFFF"/>
            </a:solidFill>
            <a:prstDash val="solid"/>
            <a:headEnd type="none" len="sm" w="sm"/>
            <a:tailEnd type="oval" len="lg" w="lg"/>
          </a:ln>
        </p:spPr>
      </p:sp>
      <p:sp>
        <p:nvSpPr>
          <p:cNvPr name="AutoShape 74" id="74"/>
          <p:cNvSpPr/>
          <p:nvPr/>
        </p:nvSpPr>
        <p:spPr>
          <a:xfrm flipV="true">
            <a:off x="15762411" y="5204477"/>
            <a:ext cx="597088" cy="2346148"/>
          </a:xfrm>
          <a:prstGeom prst="line">
            <a:avLst/>
          </a:prstGeom>
          <a:ln cap="flat" w="38100">
            <a:solidFill>
              <a:srgbClr val="FFFFFF"/>
            </a:solidFill>
            <a:prstDash val="solid"/>
            <a:headEnd type="none" len="sm" w="sm"/>
            <a:tailEnd type="oval" len="lg" w="lg"/>
          </a:ln>
        </p:spPr>
      </p:sp>
      <p:sp>
        <p:nvSpPr>
          <p:cNvPr name="AutoShape 75" id="75"/>
          <p:cNvSpPr/>
          <p:nvPr/>
        </p:nvSpPr>
        <p:spPr>
          <a:xfrm flipV="true">
            <a:off x="7855335" y="5236954"/>
            <a:ext cx="2552523" cy="2712718"/>
          </a:xfrm>
          <a:prstGeom prst="line">
            <a:avLst/>
          </a:prstGeom>
          <a:ln cap="flat" w="38100">
            <a:solidFill>
              <a:srgbClr val="FFFFFF"/>
            </a:solidFill>
            <a:prstDash val="solid"/>
            <a:headEnd type="none" len="sm" w="sm"/>
            <a:tailEnd type="oval" len="lg"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5137149" y="5675661"/>
            <a:ext cx="14281149" cy="9222678"/>
          </a:xfrm>
          <a:custGeom>
            <a:avLst/>
            <a:gdLst/>
            <a:ahLst/>
            <a:cxnLst/>
            <a:rect r="r" b="b" t="t" l="l"/>
            <a:pathLst>
              <a:path h="9222678" w="14281149">
                <a:moveTo>
                  <a:pt x="0" y="0"/>
                </a:moveTo>
                <a:lnTo>
                  <a:pt x="14281149" y="0"/>
                </a:lnTo>
                <a:lnTo>
                  <a:pt x="14281149" y="9222678"/>
                </a:lnTo>
                <a:lnTo>
                  <a:pt x="0" y="922267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558030" y="-1142249"/>
            <a:ext cx="8237669" cy="6352181"/>
          </a:xfrm>
          <a:custGeom>
            <a:avLst/>
            <a:gdLst/>
            <a:ahLst/>
            <a:cxnLst/>
            <a:rect r="r" b="b" t="t" l="l"/>
            <a:pathLst>
              <a:path h="6352181" w="8237669">
                <a:moveTo>
                  <a:pt x="8237669" y="0"/>
                </a:moveTo>
                <a:lnTo>
                  <a:pt x="0" y="0"/>
                </a:lnTo>
                <a:lnTo>
                  <a:pt x="0" y="6352181"/>
                </a:lnTo>
                <a:lnTo>
                  <a:pt x="8237669" y="6352181"/>
                </a:lnTo>
                <a:lnTo>
                  <a:pt x="8237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382" y="-4220084"/>
            <a:ext cx="10303440" cy="10230601"/>
          </a:xfrm>
          <a:custGeom>
            <a:avLst/>
            <a:gdLst/>
            <a:ahLst/>
            <a:cxnLst/>
            <a:rect r="r" b="b" t="t" l="l"/>
            <a:pathLst>
              <a:path h="10230601" w="10303440">
                <a:moveTo>
                  <a:pt x="0" y="0"/>
                </a:moveTo>
                <a:lnTo>
                  <a:pt x="10303440" y="0"/>
                </a:lnTo>
                <a:lnTo>
                  <a:pt x="10303440" y="10230600"/>
                </a:lnTo>
                <a:lnTo>
                  <a:pt x="0" y="10230600"/>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23005" y="5622548"/>
            <a:ext cx="8065906" cy="7622135"/>
          </a:xfrm>
          <a:custGeom>
            <a:avLst/>
            <a:gdLst/>
            <a:ahLst/>
            <a:cxnLst/>
            <a:rect r="r" b="b" t="t" l="l"/>
            <a:pathLst>
              <a:path h="7622135" w="8065906">
                <a:moveTo>
                  <a:pt x="0" y="0"/>
                </a:moveTo>
                <a:lnTo>
                  <a:pt x="8065906" y="0"/>
                </a:lnTo>
                <a:lnTo>
                  <a:pt x="8065906" y="7622134"/>
                </a:lnTo>
                <a:lnTo>
                  <a:pt x="0" y="7622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5935635" y="2033841"/>
            <a:ext cx="2009217" cy="2023936"/>
            <a:chOff x="0" y="0"/>
            <a:chExt cx="2678956" cy="2698582"/>
          </a:xfrm>
        </p:grpSpPr>
        <p:sp>
          <p:nvSpPr>
            <p:cNvPr name="Freeform 7" id="7"/>
            <p:cNvSpPr/>
            <p:nvPr/>
          </p:nvSpPr>
          <p:spPr>
            <a:xfrm flipH="false" flipV="false" rot="0">
              <a:off x="0" y="0"/>
              <a:ext cx="2678956" cy="2698582"/>
            </a:xfrm>
            <a:custGeom>
              <a:avLst/>
              <a:gdLst/>
              <a:ahLst/>
              <a:cxnLst/>
              <a:rect r="r" b="b" t="t" l="l"/>
              <a:pathLst>
                <a:path h="2698582" w="2678956">
                  <a:moveTo>
                    <a:pt x="0" y="0"/>
                  </a:moveTo>
                  <a:lnTo>
                    <a:pt x="2678956" y="0"/>
                  </a:lnTo>
                  <a:lnTo>
                    <a:pt x="2678956" y="2698582"/>
                  </a:lnTo>
                  <a:lnTo>
                    <a:pt x="0" y="2698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416564" y="1043890"/>
              <a:ext cx="1845827" cy="553653"/>
            </a:xfrm>
            <a:prstGeom prst="rect">
              <a:avLst/>
            </a:prstGeom>
          </p:spPr>
          <p:txBody>
            <a:bodyPr anchor="t" rtlCol="false" tIns="0" lIns="0" bIns="0" rIns="0">
              <a:spAutoFit/>
            </a:bodyPr>
            <a:lstStyle/>
            <a:p>
              <a:pPr>
                <a:lnSpc>
                  <a:spcPts val="2858"/>
                </a:lnSpc>
              </a:pPr>
              <a:r>
                <a:rPr lang="en-US" sz="2463">
                  <a:solidFill>
                    <a:srgbClr val="000000"/>
                  </a:solidFill>
                  <a:latin typeface="Agrandir Heavy"/>
                </a:rPr>
                <a:t>Country</a:t>
              </a:r>
            </a:p>
          </p:txBody>
        </p:sp>
      </p:grpSp>
      <p:grpSp>
        <p:nvGrpSpPr>
          <p:cNvPr name="Group 9" id="9"/>
          <p:cNvGrpSpPr/>
          <p:nvPr/>
        </p:nvGrpSpPr>
        <p:grpSpPr>
          <a:xfrm rot="0">
            <a:off x="9687079" y="3132230"/>
            <a:ext cx="2025037" cy="2015377"/>
            <a:chOff x="0" y="0"/>
            <a:chExt cx="2700049" cy="2687169"/>
          </a:xfrm>
        </p:grpSpPr>
        <p:sp>
          <p:nvSpPr>
            <p:cNvPr name="Freeform 10" id="10"/>
            <p:cNvSpPr/>
            <p:nvPr/>
          </p:nvSpPr>
          <p:spPr>
            <a:xfrm flipH="false" flipV="false" rot="0">
              <a:off x="0" y="0"/>
              <a:ext cx="2700049" cy="2687169"/>
            </a:xfrm>
            <a:custGeom>
              <a:avLst/>
              <a:gdLst/>
              <a:ahLst/>
              <a:cxnLst/>
              <a:rect r="r" b="b" t="t" l="l"/>
              <a:pathLst>
                <a:path h="2687169" w="2700049">
                  <a:moveTo>
                    <a:pt x="0" y="0"/>
                  </a:moveTo>
                  <a:lnTo>
                    <a:pt x="2700049" y="0"/>
                  </a:lnTo>
                  <a:lnTo>
                    <a:pt x="2700049" y="2687169"/>
                  </a:lnTo>
                  <a:lnTo>
                    <a:pt x="0" y="2687169"/>
                  </a:lnTo>
                  <a:lnTo>
                    <a:pt x="0" y="0"/>
                  </a:lnTo>
                  <a:close/>
                </a:path>
              </a:pathLst>
            </a:custGeom>
            <a:blipFill>
              <a:blip r:embed="rId12">
                <a:extLst>
                  <a:ext uri="{96DAC541-7B7A-43D3-8B79-37D633B846F1}">
                    <asvg:svgBlip xmlns:asvg="http://schemas.microsoft.com/office/drawing/2016/SVG/main" r:embed="rId13"/>
                  </a:ext>
                </a:extLst>
              </a:blip>
              <a:stretch>
                <a:fillRect l="0" t="-607" r="0" b="-607"/>
              </a:stretch>
            </a:blipFill>
          </p:spPr>
        </p:sp>
        <p:sp>
          <p:nvSpPr>
            <p:cNvPr name="TextBox 11" id="11"/>
            <p:cNvSpPr txBox="true"/>
            <p:nvPr/>
          </p:nvSpPr>
          <p:spPr>
            <a:xfrm rot="0">
              <a:off x="419844" y="1052559"/>
              <a:ext cx="1860361" cy="524902"/>
            </a:xfrm>
            <a:prstGeom prst="rect">
              <a:avLst/>
            </a:prstGeom>
          </p:spPr>
          <p:txBody>
            <a:bodyPr anchor="t" rtlCol="false" tIns="0" lIns="0" bIns="0" rIns="0">
              <a:spAutoFit/>
            </a:bodyPr>
            <a:lstStyle/>
            <a:p>
              <a:pPr algn="ctr">
                <a:lnSpc>
                  <a:spcPts val="2688"/>
                </a:lnSpc>
              </a:pPr>
              <a:r>
                <a:rPr lang="en-US" sz="2317">
                  <a:solidFill>
                    <a:srgbClr val="000000"/>
                  </a:solidFill>
                  <a:latin typeface="Agrandir Heavy"/>
                </a:rPr>
                <a:t>League</a:t>
              </a:r>
            </a:p>
          </p:txBody>
        </p:sp>
      </p:grpSp>
      <p:grpSp>
        <p:nvGrpSpPr>
          <p:cNvPr name="Group 12" id="12"/>
          <p:cNvGrpSpPr/>
          <p:nvPr/>
        </p:nvGrpSpPr>
        <p:grpSpPr>
          <a:xfrm rot="0">
            <a:off x="1905558" y="7459258"/>
            <a:ext cx="2114401" cy="2104315"/>
            <a:chOff x="0" y="0"/>
            <a:chExt cx="2819201" cy="2805754"/>
          </a:xfrm>
        </p:grpSpPr>
        <p:sp>
          <p:nvSpPr>
            <p:cNvPr name="Freeform 13" id="13"/>
            <p:cNvSpPr/>
            <p:nvPr/>
          </p:nvSpPr>
          <p:spPr>
            <a:xfrm flipH="false" flipV="false" rot="0">
              <a:off x="0" y="0"/>
              <a:ext cx="2819201" cy="2805754"/>
            </a:xfrm>
            <a:custGeom>
              <a:avLst/>
              <a:gdLst/>
              <a:ahLst/>
              <a:cxnLst/>
              <a:rect r="r" b="b" t="t" l="l"/>
              <a:pathLst>
                <a:path h="2805754" w="2819201">
                  <a:moveTo>
                    <a:pt x="0" y="0"/>
                  </a:moveTo>
                  <a:lnTo>
                    <a:pt x="2819201" y="0"/>
                  </a:lnTo>
                  <a:lnTo>
                    <a:pt x="2819201" y="2805754"/>
                  </a:lnTo>
                  <a:lnTo>
                    <a:pt x="0" y="2805754"/>
                  </a:lnTo>
                  <a:lnTo>
                    <a:pt x="0" y="0"/>
                  </a:lnTo>
                  <a:close/>
                </a:path>
              </a:pathLst>
            </a:custGeom>
            <a:blipFill>
              <a:blip r:embed="rId14">
                <a:extLst>
                  <a:ext uri="{96DAC541-7B7A-43D3-8B79-37D633B846F1}">
                    <asvg:svgBlip xmlns:asvg="http://schemas.microsoft.com/office/drawing/2016/SVG/main" r:embed="rId15"/>
                  </a:ext>
                </a:extLst>
              </a:blip>
              <a:stretch>
                <a:fillRect l="0" t="-607" r="0" b="-607"/>
              </a:stretch>
            </a:blipFill>
          </p:spPr>
        </p:sp>
        <p:sp>
          <p:nvSpPr>
            <p:cNvPr name="TextBox 14" id="14"/>
            <p:cNvSpPr txBox="true"/>
            <p:nvPr/>
          </p:nvSpPr>
          <p:spPr>
            <a:xfrm rot="0">
              <a:off x="438372" y="1101530"/>
              <a:ext cx="1942458" cy="545544"/>
            </a:xfrm>
            <a:prstGeom prst="rect">
              <a:avLst/>
            </a:prstGeom>
          </p:spPr>
          <p:txBody>
            <a:bodyPr anchor="t" rtlCol="false" tIns="0" lIns="0" bIns="0" rIns="0">
              <a:spAutoFit/>
            </a:bodyPr>
            <a:lstStyle/>
            <a:p>
              <a:pPr algn="ctr">
                <a:lnSpc>
                  <a:spcPts val="2807"/>
                </a:lnSpc>
              </a:pPr>
              <a:r>
                <a:rPr lang="en-US" sz="2420">
                  <a:solidFill>
                    <a:srgbClr val="000000"/>
                  </a:solidFill>
                  <a:latin typeface="Agrandir Heavy"/>
                </a:rPr>
                <a:t>Team</a:t>
              </a:r>
            </a:p>
          </p:txBody>
        </p:sp>
      </p:grpSp>
      <p:grpSp>
        <p:nvGrpSpPr>
          <p:cNvPr name="Group 15" id="15"/>
          <p:cNvGrpSpPr/>
          <p:nvPr/>
        </p:nvGrpSpPr>
        <p:grpSpPr>
          <a:xfrm rot="0">
            <a:off x="9422058" y="8220368"/>
            <a:ext cx="1883285" cy="1874302"/>
            <a:chOff x="0" y="0"/>
            <a:chExt cx="2511047" cy="2499069"/>
          </a:xfrm>
        </p:grpSpPr>
        <p:sp>
          <p:nvSpPr>
            <p:cNvPr name="Freeform 16" id="16"/>
            <p:cNvSpPr/>
            <p:nvPr/>
          </p:nvSpPr>
          <p:spPr>
            <a:xfrm flipH="false" flipV="false" rot="0">
              <a:off x="0" y="0"/>
              <a:ext cx="2511047" cy="2499069"/>
            </a:xfrm>
            <a:custGeom>
              <a:avLst/>
              <a:gdLst/>
              <a:ahLst/>
              <a:cxnLst/>
              <a:rect r="r" b="b" t="t" l="l"/>
              <a:pathLst>
                <a:path h="2499069" w="2511047">
                  <a:moveTo>
                    <a:pt x="0" y="0"/>
                  </a:moveTo>
                  <a:lnTo>
                    <a:pt x="2511047" y="0"/>
                  </a:lnTo>
                  <a:lnTo>
                    <a:pt x="2511047" y="2499069"/>
                  </a:lnTo>
                  <a:lnTo>
                    <a:pt x="0" y="2499069"/>
                  </a:lnTo>
                  <a:lnTo>
                    <a:pt x="0" y="0"/>
                  </a:lnTo>
                  <a:close/>
                </a:path>
              </a:pathLst>
            </a:custGeom>
            <a:blipFill>
              <a:blip r:embed="rId16">
                <a:extLst>
                  <a:ext uri="{96DAC541-7B7A-43D3-8B79-37D633B846F1}">
                    <asvg:svgBlip xmlns:asvg="http://schemas.microsoft.com/office/drawing/2016/SVG/main" r:embed="rId17"/>
                  </a:ext>
                </a:extLst>
              </a:blip>
              <a:stretch>
                <a:fillRect l="0" t="-607" r="0" b="-607"/>
              </a:stretch>
            </a:blipFill>
          </p:spPr>
        </p:sp>
        <p:sp>
          <p:nvSpPr>
            <p:cNvPr name="TextBox 17" id="17"/>
            <p:cNvSpPr txBox="true"/>
            <p:nvPr/>
          </p:nvSpPr>
          <p:spPr>
            <a:xfrm rot="0">
              <a:off x="390455" y="974880"/>
              <a:ext cx="1730137" cy="492160"/>
            </a:xfrm>
            <a:prstGeom prst="rect">
              <a:avLst/>
            </a:prstGeom>
          </p:spPr>
          <p:txBody>
            <a:bodyPr anchor="t" rtlCol="false" tIns="0" lIns="0" bIns="0" rIns="0">
              <a:spAutoFit/>
            </a:bodyPr>
            <a:lstStyle/>
            <a:p>
              <a:pPr algn="ctr">
                <a:lnSpc>
                  <a:spcPts val="2500"/>
                </a:lnSpc>
              </a:pPr>
              <a:r>
                <a:rPr lang="en-US" sz="2155">
                  <a:solidFill>
                    <a:srgbClr val="000000"/>
                  </a:solidFill>
                  <a:latin typeface="Agrandir Heavy"/>
                </a:rPr>
                <a:t>Player</a:t>
              </a:r>
            </a:p>
          </p:txBody>
        </p:sp>
      </p:grpSp>
      <p:grpSp>
        <p:nvGrpSpPr>
          <p:cNvPr name="Group 18" id="18"/>
          <p:cNvGrpSpPr/>
          <p:nvPr/>
        </p:nvGrpSpPr>
        <p:grpSpPr>
          <a:xfrm rot="0">
            <a:off x="5349604" y="5613337"/>
            <a:ext cx="2619526" cy="2607031"/>
            <a:chOff x="0" y="0"/>
            <a:chExt cx="3492701" cy="3476041"/>
          </a:xfrm>
        </p:grpSpPr>
        <p:sp>
          <p:nvSpPr>
            <p:cNvPr name="Freeform 19" id="19"/>
            <p:cNvSpPr/>
            <p:nvPr/>
          </p:nvSpPr>
          <p:spPr>
            <a:xfrm flipH="false" flipV="false" rot="0">
              <a:off x="0" y="0"/>
              <a:ext cx="3492701" cy="3476041"/>
            </a:xfrm>
            <a:custGeom>
              <a:avLst/>
              <a:gdLst/>
              <a:ahLst/>
              <a:cxnLst/>
              <a:rect r="r" b="b" t="t" l="l"/>
              <a:pathLst>
                <a:path h="3476041" w="3492701">
                  <a:moveTo>
                    <a:pt x="0" y="0"/>
                  </a:moveTo>
                  <a:lnTo>
                    <a:pt x="3492701" y="0"/>
                  </a:lnTo>
                  <a:lnTo>
                    <a:pt x="3492701" y="3476041"/>
                  </a:lnTo>
                  <a:lnTo>
                    <a:pt x="0" y="3476041"/>
                  </a:lnTo>
                  <a:lnTo>
                    <a:pt x="0" y="0"/>
                  </a:lnTo>
                  <a:close/>
                </a:path>
              </a:pathLst>
            </a:custGeom>
            <a:blipFill>
              <a:blip r:embed="rId18">
                <a:extLst>
                  <a:ext uri="{96DAC541-7B7A-43D3-8B79-37D633B846F1}">
                    <asvg:svgBlip xmlns:asvg="http://schemas.microsoft.com/office/drawing/2016/SVG/main" r:embed="rId19"/>
                  </a:ext>
                </a:extLst>
              </a:blip>
              <a:stretch>
                <a:fillRect l="0" t="-607" r="0" b="-607"/>
              </a:stretch>
            </a:blipFill>
          </p:spPr>
        </p:sp>
        <p:sp>
          <p:nvSpPr>
            <p:cNvPr name="TextBox 20" id="20"/>
            <p:cNvSpPr txBox="true"/>
            <p:nvPr/>
          </p:nvSpPr>
          <p:spPr>
            <a:xfrm rot="0">
              <a:off x="543098" y="1368810"/>
              <a:ext cx="2406506" cy="671745"/>
            </a:xfrm>
            <a:prstGeom prst="rect">
              <a:avLst/>
            </a:prstGeom>
          </p:spPr>
          <p:txBody>
            <a:bodyPr anchor="t" rtlCol="false" tIns="0" lIns="0" bIns="0" rIns="0">
              <a:spAutoFit/>
            </a:bodyPr>
            <a:lstStyle/>
            <a:p>
              <a:pPr algn="ctr">
                <a:lnSpc>
                  <a:spcPts val="3477"/>
                </a:lnSpc>
              </a:pPr>
              <a:r>
                <a:rPr lang="en-US" sz="2998">
                  <a:solidFill>
                    <a:srgbClr val="000000"/>
                  </a:solidFill>
                  <a:latin typeface="Agrandir Heavy"/>
                </a:rPr>
                <a:t>Match</a:t>
              </a:r>
            </a:p>
          </p:txBody>
        </p:sp>
      </p:grpSp>
      <p:grpSp>
        <p:nvGrpSpPr>
          <p:cNvPr name="Group 21" id="21"/>
          <p:cNvGrpSpPr/>
          <p:nvPr/>
        </p:nvGrpSpPr>
        <p:grpSpPr>
          <a:xfrm rot="0">
            <a:off x="926616" y="3805947"/>
            <a:ext cx="1957885" cy="1989147"/>
            <a:chOff x="0" y="0"/>
            <a:chExt cx="2610514" cy="2652196"/>
          </a:xfrm>
        </p:grpSpPr>
        <p:sp>
          <p:nvSpPr>
            <p:cNvPr name="Freeform 22" id="22"/>
            <p:cNvSpPr/>
            <p:nvPr/>
          </p:nvSpPr>
          <p:spPr>
            <a:xfrm flipH="false" flipV="false" rot="0">
              <a:off x="0" y="0"/>
              <a:ext cx="2610514" cy="2652196"/>
            </a:xfrm>
            <a:custGeom>
              <a:avLst/>
              <a:gdLst/>
              <a:ahLst/>
              <a:cxnLst/>
              <a:rect r="r" b="b" t="t" l="l"/>
              <a:pathLst>
                <a:path h="2652196" w="2610514">
                  <a:moveTo>
                    <a:pt x="0" y="0"/>
                  </a:moveTo>
                  <a:lnTo>
                    <a:pt x="2610514" y="0"/>
                  </a:lnTo>
                  <a:lnTo>
                    <a:pt x="2610514" y="2652196"/>
                  </a:lnTo>
                  <a:lnTo>
                    <a:pt x="0" y="2652196"/>
                  </a:lnTo>
                  <a:lnTo>
                    <a:pt x="0" y="0"/>
                  </a:lnTo>
                  <a:close/>
                </a:path>
              </a:pathLst>
            </a:custGeom>
            <a:blipFill>
              <a:blip r:embed="rId20">
                <a:extLst>
                  <a:ext uri="{96DAC541-7B7A-43D3-8B79-37D633B846F1}">
                    <asvg:svgBlip xmlns:asvg="http://schemas.microsoft.com/office/drawing/2016/SVG/main" r:embed="rId21"/>
                  </a:ext>
                </a:extLst>
              </a:blip>
              <a:stretch>
                <a:fillRect l="-428" t="0" r="-428" b="0"/>
              </a:stretch>
            </a:blipFill>
          </p:spPr>
        </p:sp>
        <p:sp>
          <p:nvSpPr>
            <p:cNvPr name="TextBox 23" id="23"/>
            <p:cNvSpPr txBox="true"/>
            <p:nvPr/>
          </p:nvSpPr>
          <p:spPr>
            <a:xfrm rot="0">
              <a:off x="405922" y="1006235"/>
              <a:ext cx="1798670" cy="573051"/>
            </a:xfrm>
            <a:prstGeom prst="rect">
              <a:avLst/>
            </a:prstGeom>
          </p:spPr>
          <p:txBody>
            <a:bodyPr anchor="t" rtlCol="false" tIns="0" lIns="0" bIns="0" rIns="0">
              <a:spAutoFit/>
            </a:bodyPr>
            <a:lstStyle/>
            <a:p>
              <a:pPr algn="ctr">
                <a:lnSpc>
                  <a:spcPts val="2911"/>
                </a:lnSpc>
              </a:pPr>
              <a:r>
                <a:rPr lang="en-US" sz="2509">
                  <a:solidFill>
                    <a:srgbClr val="000000"/>
                  </a:solidFill>
                  <a:latin typeface="Agrandir Heavy"/>
                </a:rPr>
                <a:t>Team_A</a:t>
              </a:r>
            </a:p>
          </p:txBody>
        </p:sp>
      </p:grpSp>
      <p:grpSp>
        <p:nvGrpSpPr>
          <p:cNvPr name="Group 24" id="24"/>
          <p:cNvGrpSpPr/>
          <p:nvPr/>
        </p:nvGrpSpPr>
        <p:grpSpPr>
          <a:xfrm rot="0">
            <a:off x="13002324" y="5482366"/>
            <a:ext cx="1441362" cy="1434486"/>
            <a:chOff x="0" y="0"/>
            <a:chExt cx="1921815" cy="1912648"/>
          </a:xfrm>
        </p:grpSpPr>
        <p:sp>
          <p:nvSpPr>
            <p:cNvPr name="Freeform 25" id="25"/>
            <p:cNvSpPr/>
            <p:nvPr/>
          </p:nvSpPr>
          <p:spPr>
            <a:xfrm flipH="false" flipV="false" rot="0">
              <a:off x="0" y="0"/>
              <a:ext cx="1921815" cy="1912648"/>
            </a:xfrm>
            <a:custGeom>
              <a:avLst/>
              <a:gdLst/>
              <a:ahLst/>
              <a:cxnLst/>
              <a:rect r="r" b="b" t="t" l="l"/>
              <a:pathLst>
                <a:path h="1912648" w="1921815">
                  <a:moveTo>
                    <a:pt x="0" y="0"/>
                  </a:moveTo>
                  <a:lnTo>
                    <a:pt x="1921815" y="0"/>
                  </a:lnTo>
                  <a:lnTo>
                    <a:pt x="1921815" y="1912648"/>
                  </a:lnTo>
                  <a:lnTo>
                    <a:pt x="0" y="1912648"/>
                  </a:lnTo>
                  <a:lnTo>
                    <a:pt x="0" y="0"/>
                  </a:lnTo>
                  <a:close/>
                </a:path>
              </a:pathLst>
            </a:custGeom>
            <a:blipFill>
              <a:blip r:embed="rId22">
                <a:extLst>
                  <a:ext uri="{96DAC541-7B7A-43D3-8B79-37D633B846F1}">
                    <asvg:svgBlip xmlns:asvg="http://schemas.microsoft.com/office/drawing/2016/SVG/main" r:embed="rId23"/>
                  </a:ext>
                </a:extLst>
              </a:blip>
              <a:stretch>
                <a:fillRect l="0" t="-607" r="0" b="-607"/>
              </a:stretch>
            </a:blipFill>
          </p:spPr>
        </p:sp>
        <p:sp>
          <p:nvSpPr>
            <p:cNvPr name="TextBox 26" id="26"/>
            <p:cNvSpPr txBox="true"/>
            <p:nvPr/>
          </p:nvSpPr>
          <p:spPr>
            <a:xfrm rot="0">
              <a:off x="298833" y="751758"/>
              <a:ext cx="1324150" cy="371032"/>
            </a:xfrm>
            <a:prstGeom prst="rect">
              <a:avLst/>
            </a:prstGeom>
          </p:spPr>
          <p:txBody>
            <a:bodyPr anchor="t" rtlCol="false" tIns="0" lIns="0" bIns="0" rIns="0">
              <a:spAutoFit/>
            </a:bodyPr>
            <a:lstStyle/>
            <a:p>
              <a:pPr algn="ctr">
                <a:lnSpc>
                  <a:spcPts val="1913"/>
                </a:lnSpc>
              </a:pPr>
              <a:r>
                <a:rPr lang="en-US" sz="1649">
                  <a:solidFill>
                    <a:srgbClr val="000000"/>
                  </a:solidFill>
                  <a:latin typeface="Agrandir Heavy"/>
                </a:rPr>
                <a:t>Player_A</a:t>
              </a:r>
            </a:p>
          </p:txBody>
        </p:sp>
      </p:grpSp>
      <p:sp>
        <p:nvSpPr>
          <p:cNvPr name="TextBox 27" id="27"/>
          <p:cNvSpPr txBox="true"/>
          <p:nvPr/>
        </p:nvSpPr>
        <p:spPr>
          <a:xfrm rot="0">
            <a:off x="609507" y="364204"/>
            <a:ext cx="11271526" cy="1167066"/>
          </a:xfrm>
          <a:prstGeom prst="rect">
            <a:avLst/>
          </a:prstGeom>
        </p:spPr>
        <p:txBody>
          <a:bodyPr anchor="t" rtlCol="false" tIns="0" lIns="0" bIns="0" rIns="0">
            <a:spAutoFit/>
          </a:bodyPr>
          <a:lstStyle/>
          <a:p>
            <a:pPr>
              <a:lnSpc>
                <a:spcPts val="7670"/>
              </a:lnSpc>
            </a:pPr>
            <a:r>
              <a:rPr lang="en-US" sz="6612">
                <a:solidFill>
                  <a:srgbClr val="E89AB0"/>
                </a:solidFill>
                <a:latin typeface="Agrandir Heavy"/>
              </a:rPr>
              <a:t>GRAPH DATABASE</a:t>
            </a:r>
          </a:p>
        </p:txBody>
      </p:sp>
      <p:sp>
        <p:nvSpPr>
          <p:cNvPr name="AutoShape 28" id="28"/>
          <p:cNvSpPr/>
          <p:nvPr/>
        </p:nvSpPr>
        <p:spPr>
          <a:xfrm flipH="true" flipV="true">
            <a:off x="2188903" y="5795094"/>
            <a:ext cx="773855" cy="2716322"/>
          </a:xfrm>
          <a:prstGeom prst="line">
            <a:avLst/>
          </a:prstGeom>
          <a:ln cap="rnd" w="85725">
            <a:solidFill>
              <a:srgbClr val="FFFFFF"/>
            </a:solidFill>
            <a:prstDash val="solid"/>
            <a:headEnd type="none" len="sm" w="sm"/>
            <a:tailEnd type="triangle" len="med" w="lg"/>
          </a:ln>
        </p:spPr>
      </p:sp>
      <p:sp>
        <p:nvSpPr>
          <p:cNvPr name="AutoShape 29" id="29"/>
          <p:cNvSpPr/>
          <p:nvPr/>
        </p:nvSpPr>
        <p:spPr>
          <a:xfrm flipV="true">
            <a:off x="3471126" y="6916852"/>
            <a:ext cx="1878478" cy="640921"/>
          </a:xfrm>
          <a:prstGeom prst="line">
            <a:avLst/>
          </a:prstGeom>
          <a:ln cap="rnd" w="85725">
            <a:solidFill>
              <a:srgbClr val="FFFFFF"/>
            </a:solidFill>
            <a:prstDash val="solid"/>
            <a:headEnd type="none" len="sm" w="sm"/>
            <a:tailEnd type="triangle" len="med" w="lg"/>
          </a:ln>
        </p:spPr>
      </p:sp>
      <p:sp>
        <p:nvSpPr>
          <p:cNvPr name="AutoShape 30" id="30"/>
          <p:cNvSpPr/>
          <p:nvPr/>
        </p:nvSpPr>
        <p:spPr>
          <a:xfrm flipV="true">
            <a:off x="4019959" y="7998112"/>
            <a:ext cx="1915676" cy="513304"/>
          </a:xfrm>
          <a:prstGeom prst="line">
            <a:avLst/>
          </a:prstGeom>
          <a:ln cap="rnd" w="85725">
            <a:solidFill>
              <a:srgbClr val="FFFFFF"/>
            </a:solidFill>
            <a:prstDash val="solid"/>
            <a:headEnd type="none" len="sm" w="sm"/>
            <a:tailEnd type="triangle" len="med" w="lg"/>
          </a:ln>
        </p:spPr>
      </p:sp>
      <p:sp>
        <p:nvSpPr>
          <p:cNvPr name="AutoShape 31" id="31"/>
          <p:cNvSpPr/>
          <p:nvPr/>
        </p:nvSpPr>
        <p:spPr>
          <a:xfrm flipV="true">
            <a:off x="6659367" y="4057778"/>
            <a:ext cx="170171" cy="1555559"/>
          </a:xfrm>
          <a:prstGeom prst="line">
            <a:avLst/>
          </a:prstGeom>
          <a:ln cap="rnd" w="85725">
            <a:solidFill>
              <a:srgbClr val="FFFFFF"/>
            </a:solidFill>
            <a:prstDash val="solid"/>
            <a:headEnd type="none" len="sm" w="sm"/>
            <a:tailEnd type="triangle" len="med" w="lg"/>
          </a:ln>
        </p:spPr>
      </p:sp>
      <p:sp>
        <p:nvSpPr>
          <p:cNvPr name="AutoShape 32" id="32"/>
          <p:cNvSpPr/>
          <p:nvPr/>
        </p:nvSpPr>
        <p:spPr>
          <a:xfrm flipV="true">
            <a:off x="7969130" y="4139919"/>
            <a:ext cx="2730467" cy="1876706"/>
          </a:xfrm>
          <a:prstGeom prst="line">
            <a:avLst/>
          </a:prstGeom>
          <a:ln cap="rnd" w="85725">
            <a:solidFill>
              <a:srgbClr val="FFFFFF"/>
            </a:solidFill>
            <a:prstDash val="solid"/>
            <a:headEnd type="none" len="sm" w="sm"/>
            <a:tailEnd type="triangle" len="med" w="lg"/>
          </a:ln>
        </p:spPr>
      </p:sp>
      <p:sp>
        <p:nvSpPr>
          <p:cNvPr name="AutoShape 33" id="33"/>
          <p:cNvSpPr/>
          <p:nvPr/>
        </p:nvSpPr>
        <p:spPr>
          <a:xfrm flipV="true">
            <a:off x="11305344" y="6834178"/>
            <a:ext cx="1696980" cy="1494213"/>
          </a:xfrm>
          <a:prstGeom prst="line">
            <a:avLst/>
          </a:prstGeom>
          <a:ln cap="rnd" w="85725">
            <a:solidFill>
              <a:srgbClr val="FFFFFF"/>
            </a:solidFill>
            <a:prstDash val="solid"/>
            <a:headEnd type="none" len="sm" w="sm"/>
            <a:tailEnd type="triangle" len="med" w="lg"/>
          </a:ln>
        </p:spPr>
      </p:sp>
      <p:sp>
        <p:nvSpPr>
          <p:cNvPr name="AutoShape 34" id="34"/>
          <p:cNvSpPr/>
          <p:nvPr/>
        </p:nvSpPr>
        <p:spPr>
          <a:xfrm flipH="true" flipV="true">
            <a:off x="7944852" y="3338187"/>
            <a:ext cx="1742227" cy="507052"/>
          </a:xfrm>
          <a:prstGeom prst="line">
            <a:avLst/>
          </a:prstGeom>
          <a:ln cap="rnd" w="85725">
            <a:solidFill>
              <a:srgbClr val="FFFFFF"/>
            </a:solidFill>
            <a:prstDash val="solid"/>
            <a:headEnd type="none" len="sm" w="sm"/>
            <a:tailEnd type="triangle" len="med" w="lg"/>
          </a:ln>
        </p:spPr>
      </p:sp>
      <p:sp>
        <p:nvSpPr>
          <p:cNvPr name="TextBox 35" id="35"/>
          <p:cNvSpPr txBox="true"/>
          <p:nvPr/>
        </p:nvSpPr>
        <p:spPr>
          <a:xfrm rot="-6316626">
            <a:off x="1298753" y="6703902"/>
            <a:ext cx="1762377" cy="265303"/>
          </a:xfrm>
          <a:prstGeom prst="rect">
            <a:avLst/>
          </a:prstGeom>
        </p:spPr>
        <p:txBody>
          <a:bodyPr anchor="t" rtlCol="false" tIns="0" lIns="0" bIns="0" rIns="0">
            <a:spAutoFit/>
          </a:bodyPr>
          <a:lstStyle/>
          <a:p>
            <a:pPr algn="ctr">
              <a:lnSpc>
                <a:spcPts val="1856"/>
              </a:lnSpc>
              <a:spcBef>
                <a:spcPct val="0"/>
              </a:spcBef>
            </a:pPr>
            <a:r>
              <a:rPr lang="en-US" sz="1600">
                <a:solidFill>
                  <a:srgbClr val="737373"/>
                </a:solidFill>
                <a:latin typeface="Agrandir Bold"/>
              </a:rPr>
              <a:t>Has_Attr_Team</a:t>
            </a:r>
          </a:p>
        </p:txBody>
      </p:sp>
      <p:sp>
        <p:nvSpPr>
          <p:cNvPr name="TextBox 36" id="36"/>
          <p:cNvSpPr txBox="true"/>
          <p:nvPr/>
        </p:nvSpPr>
        <p:spPr>
          <a:xfrm rot="-1005671">
            <a:off x="3143238" y="6955023"/>
            <a:ext cx="1762377" cy="265303"/>
          </a:xfrm>
          <a:prstGeom prst="rect">
            <a:avLst/>
          </a:prstGeom>
        </p:spPr>
        <p:txBody>
          <a:bodyPr anchor="t" rtlCol="false" tIns="0" lIns="0" bIns="0" rIns="0">
            <a:spAutoFit/>
          </a:bodyPr>
          <a:lstStyle/>
          <a:p>
            <a:pPr algn="ctr">
              <a:lnSpc>
                <a:spcPts val="1856"/>
              </a:lnSpc>
              <a:spcBef>
                <a:spcPct val="0"/>
              </a:spcBef>
            </a:pPr>
            <a:r>
              <a:rPr lang="en-US" sz="1600">
                <a:solidFill>
                  <a:srgbClr val="737373"/>
                </a:solidFill>
                <a:latin typeface="Agrandir Bold"/>
              </a:rPr>
              <a:t>Played_AS_Home</a:t>
            </a:r>
          </a:p>
        </p:txBody>
      </p:sp>
      <p:sp>
        <p:nvSpPr>
          <p:cNvPr name="TextBox 37" id="37"/>
          <p:cNvSpPr txBox="true"/>
          <p:nvPr/>
        </p:nvSpPr>
        <p:spPr>
          <a:xfrm rot="-1005671">
            <a:off x="3847030" y="7926036"/>
            <a:ext cx="1762377" cy="264795"/>
          </a:xfrm>
          <a:prstGeom prst="rect">
            <a:avLst/>
          </a:prstGeom>
        </p:spPr>
        <p:txBody>
          <a:bodyPr anchor="t" rtlCol="false" tIns="0" lIns="0" bIns="0" rIns="0">
            <a:spAutoFit/>
          </a:bodyPr>
          <a:lstStyle/>
          <a:p>
            <a:pPr algn="ctr">
              <a:lnSpc>
                <a:spcPts val="1740"/>
              </a:lnSpc>
              <a:spcBef>
                <a:spcPct val="0"/>
              </a:spcBef>
            </a:pPr>
            <a:r>
              <a:rPr lang="en-US" sz="1500">
                <a:solidFill>
                  <a:srgbClr val="737373"/>
                </a:solidFill>
                <a:latin typeface="Agrandir Bold"/>
              </a:rPr>
              <a:t>Played_AS_Away</a:t>
            </a:r>
          </a:p>
        </p:txBody>
      </p:sp>
      <p:sp>
        <p:nvSpPr>
          <p:cNvPr name="TextBox 38" id="38"/>
          <p:cNvSpPr txBox="true"/>
          <p:nvPr/>
        </p:nvSpPr>
        <p:spPr>
          <a:xfrm rot="-2011699">
            <a:off x="7744260" y="5058261"/>
            <a:ext cx="1762377" cy="304419"/>
          </a:xfrm>
          <a:prstGeom prst="rect">
            <a:avLst/>
          </a:prstGeom>
        </p:spPr>
        <p:txBody>
          <a:bodyPr anchor="t" rtlCol="false" tIns="0" lIns="0" bIns="0" rIns="0">
            <a:spAutoFit/>
          </a:bodyPr>
          <a:lstStyle/>
          <a:p>
            <a:pPr algn="ctr">
              <a:lnSpc>
                <a:spcPts val="2088"/>
              </a:lnSpc>
              <a:spcBef>
                <a:spcPct val="0"/>
              </a:spcBef>
            </a:pPr>
            <a:r>
              <a:rPr lang="en-US" sz="1800">
                <a:solidFill>
                  <a:srgbClr val="737373"/>
                </a:solidFill>
                <a:latin typeface="Agrandir Bold"/>
              </a:rPr>
              <a:t>For_League</a:t>
            </a:r>
          </a:p>
        </p:txBody>
      </p:sp>
      <p:sp>
        <p:nvSpPr>
          <p:cNvPr name="TextBox 39" id="39"/>
          <p:cNvSpPr txBox="true"/>
          <p:nvPr/>
        </p:nvSpPr>
        <p:spPr>
          <a:xfrm rot="-2380289">
            <a:off x="10681201" y="7169525"/>
            <a:ext cx="2109513" cy="323746"/>
          </a:xfrm>
          <a:prstGeom prst="rect">
            <a:avLst/>
          </a:prstGeom>
        </p:spPr>
        <p:txBody>
          <a:bodyPr anchor="t" rtlCol="false" tIns="0" lIns="0" bIns="0" rIns="0">
            <a:spAutoFit/>
          </a:bodyPr>
          <a:lstStyle/>
          <a:p>
            <a:pPr algn="ctr">
              <a:lnSpc>
                <a:spcPts val="2151"/>
              </a:lnSpc>
              <a:spcBef>
                <a:spcPct val="0"/>
              </a:spcBef>
            </a:pPr>
            <a:r>
              <a:rPr lang="en-US" sz="1854">
                <a:solidFill>
                  <a:srgbClr val="737373"/>
                </a:solidFill>
                <a:latin typeface="Agrandir Bold"/>
              </a:rPr>
              <a:t>Has_Attr_Team</a:t>
            </a:r>
          </a:p>
        </p:txBody>
      </p:sp>
      <p:sp>
        <p:nvSpPr>
          <p:cNvPr name="TextBox 40" id="40"/>
          <p:cNvSpPr txBox="true"/>
          <p:nvPr/>
        </p:nvSpPr>
        <p:spPr>
          <a:xfrm rot="797161">
            <a:off x="7971326" y="3207141"/>
            <a:ext cx="1762377" cy="304419"/>
          </a:xfrm>
          <a:prstGeom prst="rect">
            <a:avLst/>
          </a:prstGeom>
        </p:spPr>
        <p:txBody>
          <a:bodyPr anchor="t" rtlCol="false" tIns="0" lIns="0" bIns="0" rIns="0">
            <a:spAutoFit/>
          </a:bodyPr>
          <a:lstStyle/>
          <a:p>
            <a:pPr algn="ctr">
              <a:lnSpc>
                <a:spcPts val="2088"/>
              </a:lnSpc>
              <a:spcBef>
                <a:spcPct val="0"/>
              </a:spcBef>
            </a:pPr>
            <a:r>
              <a:rPr lang="en-US" sz="1800">
                <a:solidFill>
                  <a:srgbClr val="737373"/>
                </a:solidFill>
                <a:latin typeface="Agrandir Bold"/>
              </a:rPr>
              <a:t>Based_In</a:t>
            </a:r>
          </a:p>
        </p:txBody>
      </p:sp>
      <p:sp>
        <p:nvSpPr>
          <p:cNvPr name="TextBox 41" id="41"/>
          <p:cNvSpPr txBox="true"/>
          <p:nvPr/>
        </p:nvSpPr>
        <p:spPr>
          <a:xfrm rot="-5065049">
            <a:off x="5580420" y="4683570"/>
            <a:ext cx="1762377" cy="304419"/>
          </a:xfrm>
          <a:prstGeom prst="rect">
            <a:avLst/>
          </a:prstGeom>
        </p:spPr>
        <p:txBody>
          <a:bodyPr anchor="t" rtlCol="false" tIns="0" lIns="0" bIns="0" rIns="0">
            <a:spAutoFit/>
          </a:bodyPr>
          <a:lstStyle/>
          <a:p>
            <a:pPr algn="ctr">
              <a:lnSpc>
                <a:spcPts val="2088"/>
              </a:lnSpc>
              <a:spcBef>
                <a:spcPct val="0"/>
              </a:spcBef>
            </a:pPr>
            <a:r>
              <a:rPr lang="en-US" sz="1800">
                <a:solidFill>
                  <a:srgbClr val="737373"/>
                </a:solidFill>
                <a:latin typeface="Agrandir Bold"/>
              </a:rPr>
              <a:t>Played_in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11296304" y="-2574134"/>
            <a:ext cx="9517385" cy="9640348"/>
          </a:xfrm>
          <a:custGeom>
            <a:avLst/>
            <a:gdLst/>
            <a:ahLst/>
            <a:cxnLst/>
            <a:rect r="r" b="b" t="t" l="l"/>
            <a:pathLst>
              <a:path h="9640348" w="9517385">
                <a:moveTo>
                  <a:pt x="0" y="0"/>
                </a:moveTo>
                <a:lnTo>
                  <a:pt x="9517384" y="0"/>
                </a:lnTo>
                <a:lnTo>
                  <a:pt x="9517384" y="9640348"/>
                </a:lnTo>
                <a:lnTo>
                  <a:pt x="0" y="9640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118" y="5824779"/>
            <a:ext cx="10218386" cy="8475140"/>
          </a:xfrm>
          <a:custGeom>
            <a:avLst/>
            <a:gdLst/>
            <a:ahLst/>
            <a:cxnLst/>
            <a:rect r="r" b="b" t="t" l="l"/>
            <a:pathLst>
              <a:path h="8475140" w="10218386">
                <a:moveTo>
                  <a:pt x="0" y="0"/>
                </a:moveTo>
                <a:lnTo>
                  <a:pt x="10218386" y="0"/>
                </a:lnTo>
                <a:lnTo>
                  <a:pt x="10218386" y="8475140"/>
                </a:lnTo>
                <a:lnTo>
                  <a:pt x="0" y="8475140"/>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3118" y="-3212759"/>
            <a:ext cx="10658348" cy="9681116"/>
          </a:xfrm>
          <a:custGeom>
            <a:avLst/>
            <a:gdLst/>
            <a:ahLst/>
            <a:cxnLst/>
            <a:rect r="r" b="b" t="t" l="l"/>
            <a:pathLst>
              <a:path h="9681116" w="10658348">
                <a:moveTo>
                  <a:pt x="0" y="0"/>
                </a:moveTo>
                <a:lnTo>
                  <a:pt x="10658348" y="0"/>
                </a:lnTo>
                <a:lnTo>
                  <a:pt x="10658348" y="9681116"/>
                </a:lnTo>
                <a:lnTo>
                  <a:pt x="0" y="9681116"/>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79479" y="7226492"/>
            <a:ext cx="7285803" cy="7976908"/>
          </a:xfrm>
          <a:custGeom>
            <a:avLst/>
            <a:gdLst/>
            <a:ahLst/>
            <a:cxnLst/>
            <a:rect r="r" b="b" t="t" l="l"/>
            <a:pathLst>
              <a:path h="7976908" w="7285803">
                <a:moveTo>
                  <a:pt x="0" y="0"/>
                </a:moveTo>
                <a:lnTo>
                  <a:pt x="7285803" y="0"/>
                </a:lnTo>
                <a:lnTo>
                  <a:pt x="7285803" y="7976908"/>
                </a:lnTo>
                <a:lnTo>
                  <a:pt x="0" y="7976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11271526" cy="213861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GRAPH DATABASE CREATION</a:t>
            </a:r>
          </a:p>
        </p:txBody>
      </p:sp>
      <p:sp>
        <p:nvSpPr>
          <p:cNvPr name="TextBox 7" id="7"/>
          <p:cNvSpPr txBox="true"/>
          <p:nvPr/>
        </p:nvSpPr>
        <p:spPr>
          <a:xfrm rot="0">
            <a:off x="1772078" y="3600436"/>
            <a:ext cx="9147222" cy="1338519"/>
          </a:xfrm>
          <a:prstGeom prst="rect">
            <a:avLst/>
          </a:prstGeom>
        </p:spPr>
        <p:txBody>
          <a:bodyPr anchor="t" rtlCol="false" tIns="0" lIns="0" bIns="0" rIns="0">
            <a:spAutoFit/>
          </a:bodyPr>
          <a:lstStyle/>
          <a:p>
            <a:pPr>
              <a:lnSpc>
                <a:spcPts val="3321"/>
              </a:lnSpc>
            </a:pPr>
            <a:r>
              <a:rPr lang="en-US" sz="2862">
                <a:solidFill>
                  <a:srgbClr val="F6CB48"/>
                </a:solidFill>
                <a:latin typeface="Agrandir Heavy"/>
              </a:rPr>
              <a:t>To create the Graph Database we used a Python Script to read all the Tables of the Database and creating a Node for each Row. </a:t>
            </a:r>
          </a:p>
        </p:txBody>
      </p:sp>
      <p:sp>
        <p:nvSpPr>
          <p:cNvPr name="TextBox 8" id="8"/>
          <p:cNvSpPr txBox="true"/>
          <p:nvPr/>
        </p:nvSpPr>
        <p:spPr>
          <a:xfrm rot="0">
            <a:off x="1772078" y="5889301"/>
            <a:ext cx="9147222" cy="919419"/>
          </a:xfrm>
          <a:prstGeom prst="rect">
            <a:avLst/>
          </a:prstGeom>
        </p:spPr>
        <p:txBody>
          <a:bodyPr anchor="t" rtlCol="false" tIns="0" lIns="0" bIns="0" rIns="0">
            <a:spAutoFit/>
          </a:bodyPr>
          <a:lstStyle/>
          <a:p>
            <a:pPr algn="l" marL="0" indent="0" lvl="1">
              <a:lnSpc>
                <a:spcPts val="3321"/>
              </a:lnSpc>
              <a:spcBef>
                <a:spcPct val="0"/>
              </a:spcBef>
            </a:pPr>
            <a:r>
              <a:rPr lang="en-US" sz="2862" strike="noStrike" u="none">
                <a:solidFill>
                  <a:srgbClr val="F6CB48"/>
                </a:solidFill>
                <a:latin typeface="Agrandir Heavy"/>
              </a:rPr>
              <a:t>Once all the nodes has been created it’s time for the relationships:</a:t>
            </a:r>
          </a:p>
        </p:txBody>
      </p:sp>
      <p:sp>
        <p:nvSpPr>
          <p:cNvPr name="TextBox 9" id="9"/>
          <p:cNvSpPr txBox="true"/>
          <p:nvPr/>
        </p:nvSpPr>
        <p:spPr>
          <a:xfrm rot="0">
            <a:off x="1772078" y="7016750"/>
            <a:ext cx="9203081" cy="224155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E5DDC8"/>
                </a:solidFill>
                <a:latin typeface="Agrandir"/>
              </a:rPr>
              <a:t>To achieve that we matched the values associated at the Foreign Keys of the relevant Tables and then created an edge between the two nodes. </a:t>
            </a:r>
          </a:p>
          <a:p>
            <a:pPr marL="539749" indent="-269875" lvl="1">
              <a:lnSpc>
                <a:spcPts val="3499"/>
              </a:lnSpc>
              <a:buFont typeface="Arial"/>
              <a:buChar char="•"/>
            </a:pPr>
            <a:r>
              <a:rPr lang="en-US" sz="2499">
                <a:solidFill>
                  <a:srgbClr val="E5DDC8"/>
                </a:solidFill>
                <a:latin typeface="Agrandir"/>
              </a:rPr>
              <a:t>In our case we have just Directed Edges, but this factor depends on the structure of the DB.</a:t>
            </a:r>
          </a:p>
        </p:txBody>
      </p:sp>
      <p:sp>
        <p:nvSpPr>
          <p:cNvPr name="TextBox 10" id="10"/>
          <p:cNvSpPr txBox="true"/>
          <p:nvPr/>
        </p:nvSpPr>
        <p:spPr>
          <a:xfrm rot="0">
            <a:off x="245438" y="3533761"/>
            <a:ext cx="1395075" cy="970978"/>
          </a:xfrm>
          <a:prstGeom prst="rect">
            <a:avLst/>
          </a:prstGeom>
        </p:spPr>
        <p:txBody>
          <a:bodyPr anchor="t" rtlCol="false" tIns="0" lIns="0" bIns="0" rIns="0">
            <a:spAutoFit/>
          </a:bodyPr>
          <a:lstStyle/>
          <a:p>
            <a:pPr>
              <a:lnSpc>
                <a:spcPts val="6394"/>
              </a:lnSpc>
            </a:pPr>
            <a:r>
              <a:rPr lang="en-US" sz="5512">
                <a:solidFill>
                  <a:srgbClr val="F6CB48"/>
                </a:solidFill>
                <a:latin typeface="Agrandir Heavy"/>
              </a:rPr>
              <a:t>01</a:t>
            </a:r>
          </a:p>
        </p:txBody>
      </p:sp>
      <p:sp>
        <p:nvSpPr>
          <p:cNvPr name="TextBox 11" id="11"/>
          <p:cNvSpPr txBox="true"/>
          <p:nvPr/>
        </p:nvSpPr>
        <p:spPr>
          <a:xfrm rot="0">
            <a:off x="245438" y="5691429"/>
            <a:ext cx="1395075" cy="970978"/>
          </a:xfrm>
          <a:prstGeom prst="rect">
            <a:avLst/>
          </a:prstGeom>
        </p:spPr>
        <p:txBody>
          <a:bodyPr anchor="t" rtlCol="false" tIns="0" lIns="0" bIns="0" rIns="0">
            <a:spAutoFit/>
          </a:bodyPr>
          <a:lstStyle/>
          <a:p>
            <a:pPr algn="l" marL="0" indent="0" lvl="0">
              <a:lnSpc>
                <a:spcPts val="6394"/>
              </a:lnSpc>
              <a:spcBef>
                <a:spcPct val="0"/>
              </a:spcBef>
            </a:pPr>
            <a:r>
              <a:rPr lang="en-US" sz="5512" strike="noStrike" u="none">
                <a:solidFill>
                  <a:srgbClr val="F6CB48"/>
                </a:solidFill>
                <a:latin typeface="Agrandir Heavy"/>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525592" y="5058295"/>
            <a:ext cx="14238102" cy="10457410"/>
          </a:xfrm>
          <a:custGeom>
            <a:avLst/>
            <a:gdLst/>
            <a:ahLst/>
            <a:cxnLst/>
            <a:rect r="r" b="b" t="t" l="l"/>
            <a:pathLst>
              <a:path h="10457410" w="14238102">
                <a:moveTo>
                  <a:pt x="0" y="0"/>
                </a:moveTo>
                <a:lnTo>
                  <a:pt x="14238102" y="0"/>
                </a:lnTo>
                <a:lnTo>
                  <a:pt x="14238102" y="10457410"/>
                </a:lnTo>
                <a:lnTo>
                  <a:pt x="0" y="10457410"/>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6589" y="2771069"/>
            <a:ext cx="2890579" cy="3387429"/>
          </a:xfrm>
          <a:custGeom>
            <a:avLst/>
            <a:gdLst/>
            <a:ahLst/>
            <a:cxnLst/>
            <a:rect r="r" b="b" t="t" l="l"/>
            <a:pathLst>
              <a:path h="3387429" w="2890579">
                <a:moveTo>
                  <a:pt x="0" y="0"/>
                </a:moveTo>
                <a:lnTo>
                  <a:pt x="2890578" y="0"/>
                </a:lnTo>
                <a:lnTo>
                  <a:pt x="2890578" y="3387429"/>
                </a:lnTo>
                <a:lnTo>
                  <a:pt x="0" y="3387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654695" y="-627592"/>
            <a:ext cx="4634789" cy="3783167"/>
          </a:xfrm>
          <a:custGeom>
            <a:avLst/>
            <a:gdLst/>
            <a:ahLst/>
            <a:cxnLst/>
            <a:rect r="r" b="b" t="t" l="l"/>
            <a:pathLst>
              <a:path h="3783167" w="4634789">
                <a:moveTo>
                  <a:pt x="0" y="0"/>
                </a:moveTo>
                <a:lnTo>
                  <a:pt x="4634788" y="0"/>
                </a:lnTo>
                <a:lnTo>
                  <a:pt x="4634788" y="3783166"/>
                </a:lnTo>
                <a:lnTo>
                  <a:pt x="0" y="3783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259292" y="3783565"/>
            <a:ext cx="14570010" cy="6345392"/>
            <a:chOff x="0" y="0"/>
            <a:chExt cx="3837369" cy="1671214"/>
          </a:xfrm>
        </p:grpSpPr>
        <p:sp>
          <p:nvSpPr>
            <p:cNvPr name="Freeform 6" id="6"/>
            <p:cNvSpPr/>
            <p:nvPr/>
          </p:nvSpPr>
          <p:spPr>
            <a:xfrm flipH="false" flipV="false" rot="0">
              <a:off x="0" y="0"/>
              <a:ext cx="3837369" cy="1671214"/>
            </a:xfrm>
            <a:custGeom>
              <a:avLst/>
              <a:gdLst/>
              <a:ahLst/>
              <a:cxnLst/>
              <a:rect r="r" b="b" t="t" l="l"/>
              <a:pathLst>
                <a:path h="1671214" w="3837369">
                  <a:moveTo>
                    <a:pt x="0" y="0"/>
                  </a:moveTo>
                  <a:lnTo>
                    <a:pt x="3837369" y="0"/>
                  </a:lnTo>
                  <a:lnTo>
                    <a:pt x="3837369" y="1671214"/>
                  </a:lnTo>
                  <a:lnTo>
                    <a:pt x="0" y="1671214"/>
                  </a:lnTo>
                  <a:close/>
                </a:path>
              </a:pathLst>
            </a:custGeom>
            <a:gradFill rotWithShape="true">
              <a:gsLst>
                <a:gs pos="0">
                  <a:srgbClr val="CDFFD8">
                    <a:alpha val="72000"/>
                  </a:srgbClr>
                </a:gs>
                <a:gs pos="100000">
                  <a:srgbClr val="94B9FF">
                    <a:alpha val="72000"/>
                  </a:srgbClr>
                </a:gs>
              </a:gsLst>
              <a:lin ang="0"/>
            </a:gradFill>
            <a:ln w="161925" cap="sq">
              <a:solidFill>
                <a:srgbClr val="F6CB48">
                  <a:alpha val="71765"/>
                </a:srgbClr>
              </a:solidFill>
              <a:prstDash val="solid"/>
              <a:miter/>
            </a:ln>
          </p:spPr>
        </p:sp>
        <p:sp>
          <p:nvSpPr>
            <p:cNvPr name="TextBox 7" id="7"/>
            <p:cNvSpPr txBox="true"/>
            <p:nvPr/>
          </p:nvSpPr>
          <p:spPr>
            <a:xfrm>
              <a:off x="0" y="-104775"/>
              <a:ext cx="3837369" cy="1775989"/>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2890579" y="4193597"/>
            <a:ext cx="15989009" cy="5670550"/>
          </a:xfrm>
          <a:prstGeom prst="rect">
            <a:avLst/>
          </a:prstGeom>
        </p:spPr>
        <p:txBody>
          <a:bodyPr anchor="t" rtlCol="false" tIns="0" lIns="0" bIns="0" rIns="0">
            <a:spAutoFit/>
          </a:bodyPr>
          <a:lstStyle/>
          <a:p>
            <a:pPr>
              <a:lnSpc>
                <a:spcPts val="3499"/>
              </a:lnSpc>
            </a:pPr>
            <a:r>
              <a:rPr lang="en-US" sz="2499">
                <a:solidFill>
                  <a:srgbClr val="000000"/>
                </a:solidFill>
                <a:latin typeface="Fira Code Bold"/>
              </a:rPr>
              <a:t>    for table in table_names:</a:t>
            </a:r>
          </a:p>
          <a:p>
            <a:pPr>
              <a:lnSpc>
                <a:spcPts val="3499"/>
              </a:lnSpc>
            </a:pPr>
            <a:r>
              <a:rPr lang="en-US" sz="2499">
                <a:solidFill>
                  <a:srgbClr val="000000"/>
                </a:solidFill>
                <a:latin typeface="Fira Code Bold"/>
              </a:rPr>
              <a:t>        data = cur.execute("SELECT * FROM " + table)</a:t>
            </a:r>
          </a:p>
          <a:p>
            <a:pPr>
              <a:lnSpc>
                <a:spcPts val="3499"/>
              </a:lnSpc>
            </a:pPr>
            <a:r>
              <a:rPr lang="en-US" sz="2499">
                <a:solidFill>
                  <a:srgbClr val="000000"/>
                </a:solidFill>
                <a:latin typeface="Fira Code Bold"/>
              </a:rPr>
              <a:t>        col_names = [col[0] for col in cur.description]</a:t>
            </a:r>
          </a:p>
          <a:p>
            <a:pPr>
              <a:lnSpc>
                <a:spcPts val="3499"/>
              </a:lnSpc>
            </a:pPr>
            <a:r>
              <a:rPr lang="en-US" sz="2499">
                <a:solidFill>
                  <a:srgbClr val="000000"/>
                </a:solidFill>
                <a:latin typeface="Fira Code Bold"/>
              </a:rPr>
              <a:t>        print("Parsing table " + table + ". Column names: " + str(col_names))</a:t>
            </a:r>
          </a:p>
          <a:p>
            <a:pPr>
              <a:lnSpc>
                <a:spcPts val="3499"/>
              </a:lnSpc>
            </a:pPr>
            <a:r>
              <a:rPr lang="en-US" sz="2499">
                <a:solidFill>
                  <a:srgbClr val="000000"/>
                </a:solidFill>
                <a:latin typeface="Fira Code Bold"/>
              </a:rPr>
              <a:t>        print("\n\n")</a:t>
            </a:r>
          </a:p>
          <a:p>
            <a:pPr>
              <a:lnSpc>
                <a:spcPts val="3499"/>
              </a:lnSpc>
            </a:pPr>
            <a:r>
              <a:rPr lang="en-US" sz="2499">
                <a:solidFill>
                  <a:srgbClr val="000000"/>
                </a:solidFill>
                <a:latin typeface="Fira Code Bold"/>
              </a:rPr>
              <a:t>        for row in data:</a:t>
            </a:r>
          </a:p>
          <a:p>
            <a:pPr>
              <a:lnSpc>
                <a:spcPts val="3499"/>
              </a:lnSpc>
            </a:pPr>
            <a:r>
              <a:rPr lang="en-US" sz="2499">
                <a:solidFill>
                  <a:srgbClr val="000000"/>
                </a:solidFill>
                <a:latin typeface="Fira Code Bold"/>
              </a:rPr>
              <a:t>            row_dict = {}</a:t>
            </a:r>
          </a:p>
          <a:p>
            <a:pPr>
              <a:lnSpc>
                <a:spcPts val="3499"/>
              </a:lnSpc>
            </a:pPr>
            <a:r>
              <a:rPr lang="en-US" sz="2499">
                <a:solidFill>
                  <a:srgbClr val="000000"/>
                </a:solidFill>
                <a:latin typeface="Fira Code Bold"/>
              </a:rPr>
              <a:t>            for i, att in enumerate(col_names):</a:t>
            </a:r>
          </a:p>
          <a:p>
            <a:pPr>
              <a:lnSpc>
                <a:spcPts val="3499"/>
              </a:lnSpc>
            </a:pPr>
            <a:r>
              <a:rPr lang="en-US" sz="2499">
                <a:solidFill>
                  <a:srgbClr val="000000"/>
                </a:solidFill>
                <a:latin typeface="Fira Code Bold"/>
              </a:rPr>
              <a:t>                row_dict[att] = row[i]</a:t>
            </a:r>
          </a:p>
          <a:p>
            <a:pPr>
              <a:lnSpc>
                <a:spcPts val="3499"/>
              </a:lnSpc>
            </a:pPr>
            <a:r>
              <a:rPr lang="en-US" sz="2499">
                <a:solidFill>
                  <a:srgbClr val="000000"/>
                </a:solidFill>
                <a:latin typeface="Fira Code Bold"/>
              </a:rPr>
              <a:t>            #Creare un nodo per ogni riga e inserirlo nel database Neo4j</a:t>
            </a:r>
          </a:p>
          <a:p>
            <a:pPr>
              <a:lnSpc>
                <a:spcPts val="3499"/>
              </a:lnSpc>
            </a:pPr>
            <a:r>
              <a:rPr lang="en-US" sz="2499">
                <a:solidFill>
                  <a:srgbClr val="000000"/>
                </a:solidFill>
                <a:latin typeface="Fira Code Bold"/>
              </a:rPr>
              <a:t>            query = f"CREATE (n:{table} $props)"</a:t>
            </a:r>
          </a:p>
          <a:p>
            <a:pPr>
              <a:lnSpc>
                <a:spcPts val="3499"/>
              </a:lnSpc>
            </a:pPr>
            <a:r>
              <a:rPr lang="en-US" sz="2499">
                <a:solidFill>
                  <a:srgbClr val="000000"/>
                </a:solidFill>
                <a:latin typeface="Fira Code Bold"/>
              </a:rPr>
              <a:t>            session.run(query, props=row_dict)</a:t>
            </a:r>
          </a:p>
          <a:p>
            <a:pPr>
              <a:lnSpc>
                <a:spcPts val="3499"/>
              </a:lnSpc>
            </a:pPr>
            <a:r>
              <a:rPr lang="en-US" sz="2499">
                <a:solidFill>
                  <a:srgbClr val="000000"/>
                </a:solidFill>
                <a:latin typeface="Fira Code Bold"/>
              </a:rPr>
              <a:t>        print(f"Finished inserting data from the {table} table.")</a:t>
            </a:r>
          </a:p>
        </p:txBody>
      </p:sp>
      <p:sp>
        <p:nvSpPr>
          <p:cNvPr name="TextBox 9" id="9"/>
          <p:cNvSpPr txBox="true"/>
          <p:nvPr/>
        </p:nvSpPr>
        <p:spPr>
          <a:xfrm rot="0">
            <a:off x="1898658" y="364204"/>
            <a:ext cx="8150182" cy="1167066"/>
          </a:xfrm>
          <a:prstGeom prst="rect">
            <a:avLst/>
          </a:prstGeom>
        </p:spPr>
        <p:txBody>
          <a:bodyPr anchor="t" rtlCol="false" tIns="0" lIns="0" bIns="0" rIns="0">
            <a:spAutoFit/>
          </a:bodyPr>
          <a:lstStyle/>
          <a:p>
            <a:pPr>
              <a:lnSpc>
                <a:spcPts val="7670"/>
              </a:lnSpc>
            </a:pPr>
            <a:r>
              <a:rPr lang="en-US" sz="6612">
                <a:solidFill>
                  <a:srgbClr val="E89AB0"/>
                </a:solidFill>
                <a:latin typeface="Agrandir Heavy"/>
              </a:rPr>
              <a:t>NODE CREATIONS</a:t>
            </a:r>
          </a:p>
        </p:txBody>
      </p:sp>
      <p:sp>
        <p:nvSpPr>
          <p:cNvPr name="TextBox 10" id="10"/>
          <p:cNvSpPr txBox="true"/>
          <p:nvPr/>
        </p:nvSpPr>
        <p:spPr>
          <a:xfrm rot="0">
            <a:off x="3991012" y="1843969"/>
            <a:ext cx="7946476" cy="927100"/>
          </a:xfrm>
          <a:prstGeom prst="rect">
            <a:avLst/>
          </a:prstGeom>
        </p:spPr>
        <p:txBody>
          <a:bodyPr anchor="t" rtlCol="false" tIns="0" lIns="0" bIns="0" rIns="0">
            <a:spAutoFit/>
          </a:bodyPr>
          <a:lstStyle/>
          <a:p>
            <a:pPr algn="ctr">
              <a:lnSpc>
                <a:spcPts val="3499"/>
              </a:lnSpc>
            </a:pPr>
            <a:r>
              <a:rPr lang="en-US" sz="2499">
                <a:solidFill>
                  <a:srgbClr val="F6CB48"/>
                </a:solidFill>
                <a:latin typeface="Agrandir Bold"/>
              </a:rPr>
              <a:t>Below we have an example of how the script works for the creation of the nodes: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13343790" y="-1202169"/>
            <a:ext cx="5611084" cy="5683579"/>
          </a:xfrm>
          <a:custGeom>
            <a:avLst/>
            <a:gdLst/>
            <a:ahLst/>
            <a:cxnLst/>
            <a:rect r="r" b="b" t="t" l="l"/>
            <a:pathLst>
              <a:path h="5683579" w="5611084">
                <a:moveTo>
                  <a:pt x="0" y="0"/>
                </a:moveTo>
                <a:lnTo>
                  <a:pt x="5611084" y="0"/>
                </a:lnTo>
                <a:lnTo>
                  <a:pt x="5611084" y="5683579"/>
                </a:lnTo>
                <a:lnTo>
                  <a:pt x="0" y="5683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2350" y="3325700"/>
            <a:ext cx="12263486" cy="8825882"/>
          </a:xfrm>
          <a:custGeom>
            <a:avLst/>
            <a:gdLst/>
            <a:ahLst/>
            <a:cxnLst/>
            <a:rect r="r" b="b" t="t" l="l"/>
            <a:pathLst>
              <a:path h="8825882" w="12263486">
                <a:moveTo>
                  <a:pt x="0" y="0"/>
                </a:moveTo>
                <a:lnTo>
                  <a:pt x="12263486" y="0"/>
                </a:lnTo>
                <a:lnTo>
                  <a:pt x="12263486" y="8825882"/>
                </a:lnTo>
                <a:lnTo>
                  <a:pt x="0" y="8825882"/>
                </a:lnTo>
                <a:lnTo>
                  <a:pt x="0" y="0"/>
                </a:lnTo>
                <a:close/>
              </a:path>
            </a:pathLst>
          </a:custGeom>
          <a:blipFill>
            <a:blip r:embed="rId4">
              <a:alphaModFix amt="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6841" y="-5413537"/>
            <a:ext cx="15716373" cy="8422738"/>
          </a:xfrm>
          <a:custGeom>
            <a:avLst/>
            <a:gdLst/>
            <a:ahLst/>
            <a:cxnLst/>
            <a:rect r="r" b="b" t="t" l="l"/>
            <a:pathLst>
              <a:path h="8422738" w="15716373">
                <a:moveTo>
                  <a:pt x="0" y="0"/>
                </a:moveTo>
                <a:lnTo>
                  <a:pt x="15716373" y="0"/>
                </a:lnTo>
                <a:lnTo>
                  <a:pt x="15716373" y="8422737"/>
                </a:lnTo>
                <a:lnTo>
                  <a:pt x="0" y="8422737"/>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297325" y="4751003"/>
            <a:ext cx="8094711" cy="5878345"/>
          </a:xfrm>
          <a:custGeom>
            <a:avLst/>
            <a:gdLst/>
            <a:ahLst/>
            <a:cxnLst/>
            <a:rect r="r" b="b" t="t" l="l"/>
            <a:pathLst>
              <a:path h="5878345" w="8094711">
                <a:moveTo>
                  <a:pt x="0" y="0"/>
                </a:moveTo>
                <a:lnTo>
                  <a:pt x="8094711" y="0"/>
                </a:lnTo>
                <a:lnTo>
                  <a:pt x="8094711" y="5878345"/>
                </a:lnTo>
                <a:lnTo>
                  <a:pt x="0" y="5878345"/>
                </a:lnTo>
                <a:lnTo>
                  <a:pt x="0" y="0"/>
                </a:lnTo>
                <a:close/>
              </a:path>
            </a:pathLst>
          </a:custGeom>
          <a:blipFill>
            <a:blip r:embed="rId8">
              <a:extLst>
                <a:ext uri="{96DAC541-7B7A-43D3-8B79-37D633B846F1}">
                  <asvg:svgBlip xmlns:asvg="http://schemas.microsoft.com/office/drawing/2016/SVG/main" r:embed="rId9"/>
                </a:ext>
              </a:extLst>
            </a:blip>
            <a:stretch>
              <a:fillRect l="0" t="0" r="-9429" b="0"/>
            </a:stretch>
          </a:blipFill>
        </p:spPr>
      </p:sp>
      <p:sp>
        <p:nvSpPr>
          <p:cNvPr name="TextBox 6" id="6"/>
          <p:cNvSpPr txBox="true"/>
          <p:nvPr/>
        </p:nvSpPr>
        <p:spPr>
          <a:xfrm rot="0">
            <a:off x="-3224637" y="866775"/>
            <a:ext cx="15646093" cy="1167066"/>
          </a:xfrm>
          <a:prstGeom prst="rect">
            <a:avLst/>
          </a:prstGeom>
        </p:spPr>
        <p:txBody>
          <a:bodyPr anchor="t" rtlCol="false" tIns="0" lIns="0" bIns="0" rIns="0">
            <a:spAutoFit/>
          </a:bodyPr>
          <a:lstStyle/>
          <a:p>
            <a:pPr algn="ctr">
              <a:lnSpc>
                <a:spcPts val="7670"/>
              </a:lnSpc>
            </a:pPr>
            <a:r>
              <a:rPr lang="en-US" sz="6612">
                <a:solidFill>
                  <a:srgbClr val="E89AB0"/>
                </a:solidFill>
                <a:latin typeface="Agrandir Heavy"/>
              </a:rPr>
              <a:t>RELATIONSHIPS</a:t>
            </a:r>
          </a:p>
        </p:txBody>
      </p:sp>
      <p:sp>
        <p:nvSpPr>
          <p:cNvPr name="TextBox 7" id="7"/>
          <p:cNvSpPr txBox="true"/>
          <p:nvPr/>
        </p:nvSpPr>
        <p:spPr>
          <a:xfrm rot="0">
            <a:off x="4598410" y="2639771"/>
            <a:ext cx="9091180" cy="1045276"/>
          </a:xfrm>
          <a:prstGeom prst="rect">
            <a:avLst/>
          </a:prstGeom>
        </p:spPr>
        <p:txBody>
          <a:bodyPr anchor="t" rtlCol="false" tIns="0" lIns="0" bIns="0" rIns="0">
            <a:spAutoFit/>
          </a:bodyPr>
          <a:lstStyle/>
          <a:p>
            <a:pPr>
              <a:lnSpc>
                <a:spcPts val="3785"/>
              </a:lnSpc>
            </a:pPr>
            <a:r>
              <a:rPr lang="en-US" sz="3262">
                <a:solidFill>
                  <a:srgbClr val="F6CB48"/>
                </a:solidFill>
                <a:latin typeface="Agrandir Heavy"/>
              </a:rPr>
              <a:t>Below we can see an example for the creation of the Relationships:</a:t>
            </a:r>
          </a:p>
        </p:txBody>
      </p:sp>
      <p:grpSp>
        <p:nvGrpSpPr>
          <p:cNvPr name="Group 8" id="8"/>
          <p:cNvGrpSpPr/>
          <p:nvPr/>
        </p:nvGrpSpPr>
        <p:grpSpPr>
          <a:xfrm rot="0">
            <a:off x="4598410" y="4821089"/>
            <a:ext cx="13230892" cy="4114800"/>
            <a:chOff x="0" y="0"/>
            <a:chExt cx="3484679" cy="1083733"/>
          </a:xfrm>
        </p:grpSpPr>
        <p:sp>
          <p:nvSpPr>
            <p:cNvPr name="Freeform 9" id="9"/>
            <p:cNvSpPr/>
            <p:nvPr/>
          </p:nvSpPr>
          <p:spPr>
            <a:xfrm flipH="false" flipV="false" rot="0">
              <a:off x="0" y="0"/>
              <a:ext cx="3484679" cy="1083733"/>
            </a:xfrm>
            <a:custGeom>
              <a:avLst/>
              <a:gdLst/>
              <a:ahLst/>
              <a:cxnLst/>
              <a:rect r="r" b="b" t="t" l="l"/>
              <a:pathLst>
                <a:path h="1083733" w="3484679">
                  <a:moveTo>
                    <a:pt x="0" y="0"/>
                  </a:moveTo>
                  <a:lnTo>
                    <a:pt x="3484679" y="0"/>
                  </a:lnTo>
                  <a:lnTo>
                    <a:pt x="3484679" y="1083733"/>
                  </a:lnTo>
                  <a:lnTo>
                    <a:pt x="0" y="1083733"/>
                  </a:lnTo>
                  <a:close/>
                </a:path>
              </a:pathLst>
            </a:custGeom>
            <a:gradFill rotWithShape="true">
              <a:gsLst>
                <a:gs pos="0">
                  <a:srgbClr val="CDFFD8">
                    <a:alpha val="72000"/>
                  </a:srgbClr>
                </a:gs>
                <a:gs pos="100000">
                  <a:srgbClr val="94B9FF">
                    <a:alpha val="72000"/>
                  </a:srgbClr>
                </a:gs>
              </a:gsLst>
              <a:lin ang="0"/>
            </a:gradFill>
            <a:ln w="161925" cap="sq">
              <a:solidFill>
                <a:srgbClr val="F6CB48">
                  <a:alpha val="71765"/>
                </a:srgbClr>
              </a:solidFill>
              <a:prstDash val="solid"/>
              <a:miter/>
            </a:ln>
          </p:spPr>
        </p:sp>
        <p:sp>
          <p:nvSpPr>
            <p:cNvPr name="TextBox 10" id="10"/>
            <p:cNvSpPr txBox="true"/>
            <p:nvPr/>
          </p:nvSpPr>
          <p:spPr>
            <a:xfrm>
              <a:off x="0" y="-104775"/>
              <a:ext cx="3484679" cy="1188508"/>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4279222" y="5140812"/>
            <a:ext cx="13869268" cy="3427730"/>
          </a:xfrm>
          <a:prstGeom prst="rect">
            <a:avLst/>
          </a:prstGeom>
        </p:spPr>
        <p:txBody>
          <a:bodyPr anchor="t" rtlCol="false" tIns="0" lIns="0" bIns="0" rIns="0">
            <a:spAutoFit/>
          </a:bodyPr>
          <a:lstStyle/>
          <a:p>
            <a:pPr>
              <a:lnSpc>
                <a:spcPts val="2940"/>
              </a:lnSpc>
            </a:pPr>
            <a:r>
              <a:rPr lang="en-US" sz="2100">
                <a:solidFill>
                  <a:srgbClr val="000000"/>
                </a:solidFill>
                <a:latin typeface="Fira Code Bold"/>
              </a:rPr>
              <a:t>    #Creare la relazione HAS_ATTRIBUTES_PLAYER tra Player e Player_Attributes</a:t>
            </a:r>
          </a:p>
          <a:p>
            <a:pPr>
              <a:lnSpc>
                <a:spcPts val="3499"/>
              </a:lnSpc>
            </a:pPr>
            <a:r>
              <a:rPr lang="en-US" sz="2499">
                <a:solidFill>
                  <a:srgbClr val="000000"/>
                </a:solidFill>
                <a:latin typeface="Fira Code Bold"/>
              </a:rPr>
              <a:t>    query = """</a:t>
            </a:r>
          </a:p>
          <a:p>
            <a:pPr>
              <a:lnSpc>
                <a:spcPts val="3499"/>
              </a:lnSpc>
            </a:pPr>
            <a:r>
              <a:rPr lang="en-US" sz="2499">
                <a:solidFill>
                  <a:srgbClr val="000000"/>
                </a:solidFill>
                <a:latin typeface="Fira Code Bold"/>
              </a:rPr>
              <a:t>    MATCH (p:Player), (pa:Player_Attributes)</a:t>
            </a:r>
          </a:p>
          <a:p>
            <a:pPr>
              <a:lnSpc>
                <a:spcPts val="3499"/>
              </a:lnSpc>
            </a:pPr>
            <a:r>
              <a:rPr lang="en-US" sz="2499">
                <a:solidFill>
                  <a:srgbClr val="000000"/>
                </a:solidFill>
                <a:latin typeface="Fira Code Bold"/>
              </a:rPr>
              <a:t>    WHERE p.player_api_id = pa.player_api_id</a:t>
            </a:r>
          </a:p>
          <a:p>
            <a:pPr>
              <a:lnSpc>
                <a:spcPts val="3499"/>
              </a:lnSpc>
            </a:pPr>
            <a:r>
              <a:rPr lang="en-US" sz="2499">
                <a:solidFill>
                  <a:srgbClr val="000000"/>
                </a:solidFill>
                <a:latin typeface="Fira Code Bold"/>
              </a:rPr>
              <a:t>    CREATE (p)-[:HAS_ATTRIBUTES_PLAYER]-&gt;(pa)</a:t>
            </a:r>
          </a:p>
          <a:p>
            <a:pPr>
              <a:lnSpc>
                <a:spcPts val="3499"/>
              </a:lnSpc>
            </a:pPr>
            <a:r>
              <a:rPr lang="en-US" sz="2499">
                <a:solidFill>
                  <a:srgbClr val="000000"/>
                </a:solidFill>
                <a:latin typeface="Fira Code Bold"/>
              </a:rPr>
              <a:t>    """</a:t>
            </a:r>
          </a:p>
          <a:p>
            <a:pPr>
              <a:lnSpc>
                <a:spcPts val="3499"/>
              </a:lnSpc>
            </a:pPr>
            <a:r>
              <a:rPr lang="en-US" sz="2499">
                <a:solidFill>
                  <a:srgbClr val="000000"/>
                </a:solidFill>
                <a:latin typeface="Fira Code Bold"/>
              </a:rPr>
              <a:t>    session.run(query)</a:t>
            </a:r>
          </a:p>
          <a:p>
            <a:pPr>
              <a:lnSpc>
                <a:spcPts val="3499"/>
              </a:lnSpc>
            </a:pPr>
            <a:r>
              <a:rPr lang="en-US" sz="2499">
                <a:solidFill>
                  <a:srgbClr val="000000"/>
                </a:solidFill>
                <a:latin typeface="Fira Code Bold"/>
              </a:rPr>
              <a:t>    print("Created HAS_ATTRIBUTES_PLAYER relationships.")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DAF1jjCWcSA</dc:identifier>
  <dcterms:modified xsi:type="dcterms:W3CDTF">2011-08-01T06:04:30Z</dcterms:modified>
  <cp:revision>1</cp:revision>
  <dc:title>DM_Project_Grieco_Rossi</dc:title>
</cp:coreProperties>
</file>